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0" r:id="rId3"/>
    <p:sldId id="258" r:id="rId4"/>
    <p:sldId id="257" r:id="rId5"/>
    <p:sldId id="259" r:id="rId6"/>
    <p:sldId id="268" r:id="rId7"/>
    <p:sldId id="266" r:id="rId8"/>
    <p:sldId id="263" r:id="rId9"/>
    <p:sldId id="264" r:id="rId10"/>
    <p:sldId id="267" r:id="rId11"/>
    <p:sldId id="262" r:id="rId12"/>
    <p:sldId id="269" r:id="rId13"/>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5" autoAdjust="0"/>
    <p:restoredTop sz="94660"/>
  </p:normalViewPr>
  <p:slideViewPr>
    <p:cSldViewPr snapToGrid="0">
      <p:cViewPr varScale="1">
        <p:scale>
          <a:sx n="85" d="100"/>
          <a:sy n="85" d="100"/>
        </p:scale>
        <p:origin x="48" y="2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E9DD56-8971-41D7-ACBD-A11755AA51A4}" type="datetimeFigureOut">
              <a:rPr lang="da-DK" smtClean="0"/>
              <a:t>12-09-2023</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0ADC67-00A9-42E5-BF6E-E5B3B6BAD35D}" type="slidenum">
              <a:rPr lang="da-DK" smtClean="0"/>
              <a:t>‹nr.›</a:t>
            </a:fld>
            <a:endParaRPr lang="da-DK"/>
          </a:p>
        </p:txBody>
      </p:sp>
    </p:spTree>
    <p:extLst>
      <p:ext uri="{BB962C8B-B14F-4D97-AF65-F5344CB8AC3E}">
        <p14:creationId xmlns:p14="http://schemas.microsoft.com/office/powerpoint/2010/main" val="25999515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3ECEBF-1B1C-20E2-C1B2-5CE2D67EAA60}"/>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D9057219-02A4-3DF7-5662-C9CC638946B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4DA5C1D3-8963-E01A-1688-A8CCF9FACC6C}"/>
              </a:ext>
            </a:extLst>
          </p:cNvPr>
          <p:cNvSpPr>
            <a:spLocks noGrp="1"/>
          </p:cNvSpPr>
          <p:nvPr>
            <p:ph type="dt" sz="half" idx="10"/>
          </p:nvPr>
        </p:nvSpPr>
        <p:spPr/>
        <p:txBody>
          <a:bodyPr/>
          <a:lstStyle/>
          <a:p>
            <a:fld id="{57BABBC7-B3B1-454D-B754-C4DFD6C2B954}" type="datetimeFigureOut">
              <a:rPr lang="da-DK" smtClean="0"/>
              <a:t>12-09-2023</a:t>
            </a:fld>
            <a:endParaRPr lang="da-DK"/>
          </a:p>
        </p:txBody>
      </p:sp>
      <p:sp>
        <p:nvSpPr>
          <p:cNvPr id="5" name="Pladsholder til sidefod 4">
            <a:extLst>
              <a:ext uri="{FF2B5EF4-FFF2-40B4-BE49-F238E27FC236}">
                <a16:creationId xmlns:a16="http://schemas.microsoft.com/office/drawing/2014/main" id="{3ECDDB41-3C1D-6604-1C30-5FE96304F9BD}"/>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BF26EF84-00E7-EFBB-3255-7311C812F3C2}"/>
              </a:ext>
            </a:extLst>
          </p:cNvPr>
          <p:cNvSpPr>
            <a:spLocks noGrp="1"/>
          </p:cNvSpPr>
          <p:nvPr>
            <p:ph type="sldNum" sz="quarter" idx="12"/>
          </p:nvPr>
        </p:nvSpPr>
        <p:spPr/>
        <p:txBody>
          <a:bodyPr/>
          <a:lstStyle/>
          <a:p>
            <a:fld id="{9DD128F3-19B6-4F6A-8B70-84B11942696C}" type="slidenum">
              <a:rPr lang="da-DK" smtClean="0"/>
              <a:t>‹nr.›</a:t>
            </a:fld>
            <a:endParaRPr lang="da-DK"/>
          </a:p>
        </p:txBody>
      </p:sp>
    </p:spTree>
    <p:extLst>
      <p:ext uri="{BB962C8B-B14F-4D97-AF65-F5344CB8AC3E}">
        <p14:creationId xmlns:p14="http://schemas.microsoft.com/office/powerpoint/2010/main" val="3014401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4D0378-21E3-A34D-B73D-EB26D194F30A}"/>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54BC4546-F2E8-1984-9DB6-D5169F6C7F04}"/>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37116551-23D7-9753-DAF4-12559080041E}"/>
              </a:ext>
            </a:extLst>
          </p:cNvPr>
          <p:cNvSpPr>
            <a:spLocks noGrp="1"/>
          </p:cNvSpPr>
          <p:nvPr>
            <p:ph type="dt" sz="half" idx="10"/>
          </p:nvPr>
        </p:nvSpPr>
        <p:spPr/>
        <p:txBody>
          <a:bodyPr/>
          <a:lstStyle/>
          <a:p>
            <a:fld id="{57BABBC7-B3B1-454D-B754-C4DFD6C2B954}" type="datetimeFigureOut">
              <a:rPr lang="da-DK" smtClean="0"/>
              <a:t>12-09-2023</a:t>
            </a:fld>
            <a:endParaRPr lang="da-DK"/>
          </a:p>
        </p:txBody>
      </p:sp>
      <p:sp>
        <p:nvSpPr>
          <p:cNvPr id="5" name="Pladsholder til sidefod 4">
            <a:extLst>
              <a:ext uri="{FF2B5EF4-FFF2-40B4-BE49-F238E27FC236}">
                <a16:creationId xmlns:a16="http://schemas.microsoft.com/office/drawing/2014/main" id="{5D84B03D-456C-588D-75FF-CE75943FBA9D}"/>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A7337AD7-7ED6-23CA-2B4A-7F2CF983862F}"/>
              </a:ext>
            </a:extLst>
          </p:cNvPr>
          <p:cNvSpPr>
            <a:spLocks noGrp="1"/>
          </p:cNvSpPr>
          <p:nvPr>
            <p:ph type="sldNum" sz="quarter" idx="12"/>
          </p:nvPr>
        </p:nvSpPr>
        <p:spPr/>
        <p:txBody>
          <a:bodyPr/>
          <a:lstStyle/>
          <a:p>
            <a:fld id="{9DD128F3-19B6-4F6A-8B70-84B11942696C}" type="slidenum">
              <a:rPr lang="da-DK" smtClean="0"/>
              <a:t>‹nr.›</a:t>
            </a:fld>
            <a:endParaRPr lang="da-DK"/>
          </a:p>
        </p:txBody>
      </p:sp>
    </p:spTree>
    <p:extLst>
      <p:ext uri="{BB962C8B-B14F-4D97-AF65-F5344CB8AC3E}">
        <p14:creationId xmlns:p14="http://schemas.microsoft.com/office/powerpoint/2010/main" val="54395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34F15951-853A-2690-B951-D612DC2E0B3A}"/>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6C6F4914-FE39-240D-3230-E30C2A16FF79}"/>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5D34E5ED-60EE-4036-B5DE-36A354855694}"/>
              </a:ext>
            </a:extLst>
          </p:cNvPr>
          <p:cNvSpPr>
            <a:spLocks noGrp="1"/>
          </p:cNvSpPr>
          <p:nvPr>
            <p:ph type="dt" sz="half" idx="10"/>
          </p:nvPr>
        </p:nvSpPr>
        <p:spPr/>
        <p:txBody>
          <a:bodyPr/>
          <a:lstStyle/>
          <a:p>
            <a:fld id="{57BABBC7-B3B1-454D-B754-C4DFD6C2B954}" type="datetimeFigureOut">
              <a:rPr lang="da-DK" smtClean="0"/>
              <a:t>12-09-2023</a:t>
            </a:fld>
            <a:endParaRPr lang="da-DK"/>
          </a:p>
        </p:txBody>
      </p:sp>
      <p:sp>
        <p:nvSpPr>
          <p:cNvPr id="5" name="Pladsholder til sidefod 4">
            <a:extLst>
              <a:ext uri="{FF2B5EF4-FFF2-40B4-BE49-F238E27FC236}">
                <a16:creationId xmlns:a16="http://schemas.microsoft.com/office/drawing/2014/main" id="{5E3115C3-7B61-E5A6-8298-A0CA7E31C86B}"/>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1274F63B-B9DA-19AA-2B6E-E5FA8EA023EF}"/>
              </a:ext>
            </a:extLst>
          </p:cNvPr>
          <p:cNvSpPr>
            <a:spLocks noGrp="1"/>
          </p:cNvSpPr>
          <p:nvPr>
            <p:ph type="sldNum" sz="quarter" idx="12"/>
          </p:nvPr>
        </p:nvSpPr>
        <p:spPr/>
        <p:txBody>
          <a:bodyPr/>
          <a:lstStyle/>
          <a:p>
            <a:fld id="{9DD128F3-19B6-4F6A-8B70-84B11942696C}" type="slidenum">
              <a:rPr lang="da-DK" smtClean="0"/>
              <a:t>‹nr.›</a:t>
            </a:fld>
            <a:endParaRPr lang="da-DK"/>
          </a:p>
        </p:txBody>
      </p:sp>
    </p:spTree>
    <p:extLst>
      <p:ext uri="{BB962C8B-B14F-4D97-AF65-F5344CB8AC3E}">
        <p14:creationId xmlns:p14="http://schemas.microsoft.com/office/powerpoint/2010/main" val="3752048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037B87-6E9D-3CB0-37C6-614F4717DDAB}"/>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DB8826AA-9FE0-7ECD-1A4A-148796FBA14E}"/>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2167BDC0-52A5-6367-05C1-A44C44ACF5A9}"/>
              </a:ext>
            </a:extLst>
          </p:cNvPr>
          <p:cNvSpPr>
            <a:spLocks noGrp="1"/>
          </p:cNvSpPr>
          <p:nvPr>
            <p:ph type="dt" sz="half" idx="10"/>
          </p:nvPr>
        </p:nvSpPr>
        <p:spPr/>
        <p:txBody>
          <a:bodyPr/>
          <a:lstStyle/>
          <a:p>
            <a:fld id="{57BABBC7-B3B1-454D-B754-C4DFD6C2B954}" type="datetimeFigureOut">
              <a:rPr lang="da-DK" smtClean="0"/>
              <a:t>12-09-2023</a:t>
            </a:fld>
            <a:endParaRPr lang="da-DK"/>
          </a:p>
        </p:txBody>
      </p:sp>
      <p:sp>
        <p:nvSpPr>
          <p:cNvPr id="5" name="Pladsholder til sidefod 4">
            <a:extLst>
              <a:ext uri="{FF2B5EF4-FFF2-40B4-BE49-F238E27FC236}">
                <a16:creationId xmlns:a16="http://schemas.microsoft.com/office/drawing/2014/main" id="{0C6522F9-36C9-0261-7F20-D1EDDC65A2D9}"/>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764BA8C7-3846-AA57-FF07-8C46DE7EA471}"/>
              </a:ext>
            </a:extLst>
          </p:cNvPr>
          <p:cNvSpPr>
            <a:spLocks noGrp="1"/>
          </p:cNvSpPr>
          <p:nvPr>
            <p:ph type="sldNum" sz="quarter" idx="12"/>
          </p:nvPr>
        </p:nvSpPr>
        <p:spPr/>
        <p:txBody>
          <a:bodyPr/>
          <a:lstStyle/>
          <a:p>
            <a:fld id="{9DD128F3-19B6-4F6A-8B70-84B11942696C}" type="slidenum">
              <a:rPr lang="da-DK" smtClean="0"/>
              <a:t>‹nr.›</a:t>
            </a:fld>
            <a:endParaRPr lang="da-DK"/>
          </a:p>
        </p:txBody>
      </p:sp>
    </p:spTree>
    <p:extLst>
      <p:ext uri="{BB962C8B-B14F-4D97-AF65-F5344CB8AC3E}">
        <p14:creationId xmlns:p14="http://schemas.microsoft.com/office/powerpoint/2010/main" val="565767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AEB96EE-82E6-3D6C-23C2-3068A137A0B3}"/>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7FB704D9-B656-6525-DF84-1DF3A2AC7E9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48457342-F9D8-8D51-44CF-35B5D33D79EB}"/>
              </a:ext>
            </a:extLst>
          </p:cNvPr>
          <p:cNvSpPr>
            <a:spLocks noGrp="1"/>
          </p:cNvSpPr>
          <p:nvPr>
            <p:ph type="dt" sz="half" idx="10"/>
          </p:nvPr>
        </p:nvSpPr>
        <p:spPr/>
        <p:txBody>
          <a:bodyPr/>
          <a:lstStyle/>
          <a:p>
            <a:fld id="{57BABBC7-B3B1-454D-B754-C4DFD6C2B954}" type="datetimeFigureOut">
              <a:rPr lang="da-DK" smtClean="0"/>
              <a:t>12-09-2023</a:t>
            </a:fld>
            <a:endParaRPr lang="da-DK"/>
          </a:p>
        </p:txBody>
      </p:sp>
      <p:sp>
        <p:nvSpPr>
          <p:cNvPr id="5" name="Pladsholder til sidefod 4">
            <a:extLst>
              <a:ext uri="{FF2B5EF4-FFF2-40B4-BE49-F238E27FC236}">
                <a16:creationId xmlns:a16="http://schemas.microsoft.com/office/drawing/2014/main" id="{DFA3E033-AA17-B629-0BFD-800D31F596C8}"/>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892CB3F7-4B88-C6CE-8AE2-AD8100472BCF}"/>
              </a:ext>
            </a:extLst>
          </p:cNvPr>
          <p:cNvSpPr>
            <a:spLocks noGrp="1"/>
          </p:cNvSpPr>
          <p:nvPr>
            <p:ph type="sldNum" sz="quarter" idx="12"/>
          </p:nvPr>
        </p:nvSpPr>
        <p:spPr/>
        <p:txBody>
          <a:bodyPr/>
          <a:lstStyle/>
          <a:p>
            <a:fld id="{9DD128F3-19B6-4F6A-8B70-84B11942696C}" type="slidenum">
              <a:rPr lang="da-DK" smtClean="0"/>
              <a:t>‹nr.›</a:t>
            </a:fld>
            <a:endParaRPr lang="da-DK"/>
          </a:p>
        </p:txBody>
      </p:sp>
    </p:spTree>
    <p:extLst>
      <p:ext uri="{BB962C8B-B14F-4D97-AF65-F5344CB8AC3E}">
        <p14:creationId xmlns:p14="http://schemas.microsoft.com/office/powerpoint/2010/main" val="789672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6EA328-7DDA-F9F3-7385-A3320B882A4C}"/>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FEF12B5C-5E87-97EB-B8E7-C4B64676AEC3}"/>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4FA5182E-704F-C6BE-E0D8-4163D81602F4}"/>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8003459E-09A8-0635-F558-9D43A0D5811D}"/>
              </a:ext>
            </a:extLst>
          </p:cNvPr>
          <p:cNvSpPr>
            <a:spLocks noGrp="1"/>
          </p:cNvSpPr>
          <p:nvPr>
            <p:ph type="dt" sz="half" idx="10"/>
          </p:nvPr>
        </p:nvSpPr>
        <p:spPr/>
        <p:txBody>
          <a:bodyPr/>
          <a:lstStyle/>
          <a:p>
            <a:fld id="{57BABBC7-B3B1-454D-B754-C4DFD6C2B954}" type="datetimeFigureOut">
              <a:rPr lang="da-DK" smtClean="0"/>
              <a:t>12-09-2023</a:t>
            </a:fld>
            <a:endParaRPr lang="da-DK"/>
          </a:p>
        </p:txBody>
      </p:sp>
      <p:sp>
        <p:nvSpPr>
          <p:cNvPr id="6" name="Pladsholder til sidefod 5">
            <a:extLst>
              <a:ext uri="{FF2B5EF4-FFF2-40B4-BE49-F238E27FC236}">
                <a16:creationId xmlns:a16="http://schemas.microsoft.com/office/drawing/2014/main" id="{5D83A605-CF48-1942-2D3C-9BF35D0FF081}"/>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F16B2FEF-351A-B1F2-3A57-2207C8DF6607}"/>
              </a:ext>
            </a:extLst>
          </p:cNvPr>
          <p:cNvSpPr>
            <a:spLocks noGrp="1"/>
          </p:cNvSpPr>
          <p:nvPr>
            <p:ph type="sldNum" sz="quarter" idx="12"/>
          </p:nvPr>
        </p:nvSpPr>
        <p:spPr/>
        <p:txBody>
          <a:bodyPr/>
          <a:lstStyle/>
          <a:p>
            <a:fld id="{9DD128F3-19B6-4F6A-8B70-84B11942696C}" type="slidenum">
              <a:rPr lang="da-DK" smtClean="0"/>
              <a:t>‹nr.›</a:t>
            </a:fld>
            <a:endParaRPr lang="da-DK"/>
          </a:p>
        </p:txBody>
      </p:sp>
    </p:spTree>
    <p:extLst>
      <p:ext uri="{BB962C8B-B14F-4D97-AF65-F5344CB8AC3E}">
        <p14:creationId xmlns:p14="http://schemas.microsoft.com/office/powerpoint/2010/main" val="58174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DD8661-A3DD-8DDD-CF6A-04401C11BB6E}"/>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49B995DB-BEEE-FF46-C2D1-3CF7BB2BB62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60D83005-2990-A6DF-1F8D-73A1D568339B}"/>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0EDD3C86-87F7-9D46-3C00-96474896662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0E5CE928-7BD4-A9D4-8A29-6142830503E6}"/>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4444E76B-5FAF-CB2F-CB89-2B3AF794C523}"/>
              </a:ext>
            </a:extLst>
          </p:cNvPr>
          <p:cNvSpPr>
            <a:spLocks noGrp="1"/>
          </p:cNvSpPr>
          <p:nvPr>
            <p:ph type="dt" sz="half" idx="10"/>
          </p:nvPr>
        </p:nvSpPr>
        <p:spPr/>
        <p:txBody>
          <a:bodyPr/>
          <a:lstStyle/>
          <a:p>
            <a:fld id="{57BABBC7-B3B1-454D-B754-C4DFD6C2B954}" type="datetimeFigureOut">
              <a:rPr lang="da-DK" smtClean="0"/>
              <a:t>12-09-2023</a:t>
            </a:fld>
            <a:endParaRPr lang="da-DK"/>
          </a:p>
        </p:txBody>
      </p:sp>
      <p:sp>
        <p:nvSpPr>
          <p:cNvPr id="8" name="Pladsholder til sidefod 7">
            <a:extLst>
              <a:ext uri="{FF2B5EF4-FFF2-40B4-BE49-F238E27FC236}">
                <a16:creationId xmlns:a16="http://schemas.microsoft.com/office/drawing/2014/main" id="{DDA87168-BD18-8873-AC03-7D64E2C5E9C0}"/>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360F35A8-D850-E045-552C-5D584DEEDD07}"/>
              </a:ext>
            </a:extLst>
          </p:cNvPr>
          <p:cNvSpPr>
            <a:spLocks noGrp="1"/>
          </p:cNvSpPr>
          <p:nvPr>
            <p:ph type="sldNum" sz="quarter" idx="12"/>
          </p:nvPr>
        </p:nvSpPr>
        <p:spPr/>
        <p:txBody>
          <a:bodyPr/>
          <a:lstStyle/>
          <a:p>
            <a:fld id="{9DD128F3-19B6-4F6A-8B70-84B11942696C}" type="slidenum">
              <a:rPr lang="da-DK" smtClean="0"/>
              <a:t>‹nr.›</a:t>
            </a:fld>
            <a:endParaRPr lang="da-DK"/>
          </a:p>
        </p:txBody>
      </p:sp>
    </p:spTree>
    <p:extLst>
      <p:ext uri="{BB962C8B-B14F-4D97-AF65-F5344CB8AC3E}">
        <p14:creationId xmlns:p14="http://schemas.microsoft.com/office/powerpoint/2010/main" val="124823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A1834E-6668-3D80-91C9-7C6016804555}"/>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6A787189-E01B-4A39-A1C5-DCFF47306E8B}"/>
              </a:ext>
            </a:extLst>
          </p:cNvPr>
          <p:cNvSpPr>
            <a:spLocks noGrp="1"/>
          </p:cNvSpPr>
          <p:nvPr>
            <p:ph type="dt" sz="half" idx="10"/>
          </p:nvPr>
        </p:nvSpPr>
        <p:spPr/>
        <p:txBody>
          <a:bodyPr/>
          <a:lstStyle/>
          <a:p>
            <a:fld id="{57BABBC7-B3B1-454D-B754-C4DFD6C2B954}" type="datetimeFigureOut">
              <a:rPr lang="da-DK" smtClean="0"/>
              <a:t>12-09-2023</a:t>
            </a:fld>
            <a:endParaRPr lang="da-DK"/>
          </a:p>
        </p:txBody>
      </p:sp>
      <p:sp>
        <p:nvSpPr>
          <p:cNvPr id="4" name="Pladsholder til sidefod 3">
            <a:extLst>
              <a:ext uri="{FF2B5EF4-FFF2-40B4-BE49-F238E27FC236}">
                <a16:creationId xmlns:a16="http://schemas.microsoft.com/office/drawing/2014/main" id="{D8943E54-8CCD-5739-D781-4CC819B44F74}"/>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0B3C2AFE-E94C-9675-E84F-4DAED02ED197}"/>
              </a:ext>
            </a:extLst>
          </p:cNvPr>
          <p:cNvSpPr>
            <a:spLocks noGrp="1"/>
          </p:cNvSpPr>
          <p:nvPr>
            <p:ph type="sldNum" sz="quarter" idx="12"/>
          </p:nvPr>
        </p:nvSpPr>
        <p:spPr/>
        <p:txBody>
          <a:bodyPr/>
          <a:lstStyle/>
          <a:p>
            <a:fld id="{9DD128F3-19B6-4F6A-8B70-84B11942696C}" type="slidenum">
              <a:rPr lang="da-DK" smtClean="0"/>
              <a:t>‹nr.›</a:t>
            </a:fld>
            <a:endParaRPr lang="da-DK"/>
          </a:p>
        </p:txBody>
      </p:sp>
    </p:spTree>
    <p:extLst>
      <p:ext uri="{BB962C8B-B14F-4D97-AF65-F5344CB8AC3E}">
        <p14:creationId xmlns:p14="http://schemas.microsoft.com/office/powerpoint/2010/main" val="3705633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EB12A7D6-A842-0FBF-FDA5-B7879383F5DE}"/>
              </a:ext>
            </a:extLst>
          </p:cNvPr>
          <p:cNvSpPr>
            <a:spLocks noGrp="1"/>
          </p:cNvSpPr>
          <p:nvPr>
            <p:ph type="dt" sz="half" idx="10"/>
          </p:nvPr>
        </p:nvSpPr>
        <p:spPr/>
        <p:txBody>
          <a:bodyPr/>
          <a:lstStyle/>
          <a:p>
            <a:fld id="{57BABBC7-B3B1-454D-B754-C4DFD6C2B954}" type="datetimeFigureOut">
              <a:rPr lang="da-DK" smtClean="0"/>
              <a:t>12-09-2023</a:t>
            </a:fld>
            <a:endParaRPr lang="da-DK"/>
          </a:p>
        </p:txBody>
      </p:sp>
      <p:sp>
        <p:nvSpPr>
          <p:cNvPr id="3" name="Pladsholder til sidefod 2">
            <a:extLst>
              <a:ext uri="{FF2B5EF4-FFF2-40B4-BE49-F238E27FC236}">
                <a16:creationId xmlns:a16="http://schemas.microsoft.com/office/drawing/2014/main" id="{9F29D519-F591-6DC5-D7AA-32D8836D5587}"/>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D6AFBC58-22F1-EE40-9996-625183165ECE}"/>
              </a:ext>
            </a:extLst>
          </p:cNvPr>
          <p:cNvSpPr>
            <a:spLocks noGrp="1"/>
          </p:cNvSpPr>
          <p:nvPr>
            <p:ph type="sldNum" sz="quarter" idx="12"/>
          </p:nvPr>
        </p:nvSpPr>
        <p:spPr/>
        <p:txBody>
          <a:bodyPr/>
          <a:lstStyle/>
          <a:p>
            <a:fld id="{9DD128F3-19B6-4F6A-8B70-84B11942696C}" type="slidenum">
              <a:rPr lang="da-DK" smtClean="0"/>
              <a:t>‹nr.›</a:t>
            </a:fld>
            <a:endParaRPr lang="da-DK"/>
          </a:p>
        </p:txBody>
      </p:sp>
    </p:spTree>
    <p:extLst>
      <p:ext uri="{BB962C8B-B14F-4D97-AF65-F5344CB8AC3E}">
        <p14:creationId xmlns:p14="http://schemas.microsoft.com/office/powerpoint/2010/main" val="811676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F377DD-D17C-6FBC-632C-13F03361454A}"/>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2F01B640-9234-1061-A96E-9ACC4F6EB1C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4C8E1F58-E0B5-2D16-83F7-799D2908D7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67BAB38A-ECD9-A7E4-65C2-08A5B7E12023}"/>
              </a:ext>
            </a:extLst>
          </p:cNvPr>
          <p:cNvSpPr>
            <a:spLocks noGrp="1"/>
          </p:cNvSpPr>
          <p:nvPr>
            <p:ph type="dt" sz="half" idx="10"/>
          </p:nvPr>
        </p:nvSpPr>
        <p:spPr/>
        <p:txBody>
          <a:bodyPr/>
          <a:lstStyle/>
          <a:p>
            <a:fld id="{57BABBC7-B3B1-454D-B754-C4DFD6C2B954}" type="datetimeFigureOut">
              <a:rPr lang="da-DK" smtClean="0"/>
              <a:t>12-09-2023</a:t>
            </a:fld>
            <a:endParaRPr lang="da-DK"/>
          </a:p>
        </p:txBody>
      </p:sp>
      <p:sp>
        <p:nvSpPr>
          <p:cNvPr id="6" name="Pladsholder til sidefod 5">
            <a:extLst>
              <a:ext uri="{FF2B5EF4-FFF2-40B4-BE49-F238E27FC236}">
                <a16:creationId xmlns:a16="http://schemas.microsoft.com/office/drawing/2014/main" id="{B9ECFDB6-AA84-B5F5-1521-874D8E8000BC}"/>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46EBA031-1E44-B792-9946-6C08C6432DC1}"/>
              </a:ext>
            </a:extLst>
          </p:cNvPr>
          <p:cNvSpPr>
            <a:spLocks noGrp="1"/>
          </p:cNvSpPr>
          <p:nvPr>
            <p:ph type="sldNum" sz="quarter" idx="12"/>
          </p:nvPr>
        </p:nvSpPr>
        <p:spPr/>
        <p:txBody>
          <a:bodyPr/>
          <a:lstStyle/>
          <a:p>
            <a:fld id="{9DD128F3-19B6-4F6A-8B70-84B11942696C}" type="slidenum">
              <a:rPr lang="da-DK" smtClean="0"/>
              <a:t>‹nr.›</a:t>
            </a:fld>
            <a:endParaRPr lang="da-DK"/>
          </a:p>
        </p:txBody>
      </p:sp>
    </p:spTree>
    <p:extLst>
      <p:ext uri="{BB962C8B-B14F-4D97-AF65-F5344CB8AC3E}">
        <p14:creationId xmlns:p14="http://schemas.microsoft.com/office/powerpoint/2010/main" val="3735290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6F5D15-94C7-36CE-62B5-72DDA7D7D323}"/>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F40280AC-536A-E680-B4BD-BB47E7A7719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11713811-9E58-71AF-3ADE-99E9FD43C8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F92F7572-37BE-3C40-4FDF-60E7952E6AC0}"/>
              </a:ext>
            </a:extLst>
          </p:cNvPr>
          <p:cNvSpPr>
            <a:spLocks noGrp="1"/>
          </p:cNvSpPr>
          <p:nvPr>
            <p:ph type="dt" sz="half" idx="10"/>
          </p:nvPr>
        </p:nvSpPr>
        <p:spPr/>
        <p:txBody>
          <a:bodyPr/>
          <a:lstStyle/>
          <a:p>
            <a:fld id="{57BABBC7-B3B1-454D-B754-C4DFD6C2B954}" type="datetimeFigureOut">
              <a:rPr lang="da-DK" smtClean="0"/>
              <a:t>12-09-2023</a:t>
            </a:fld>
            <a:endParaRPr lang="da-DK"/>
          </a:p>
        </p:txBody>
      </p:sp>
      <p:sp>
        <p:nvSpPr>
          <p:cNvPr id="6" name="Pladsholder til sidefod 5">
            <a:extLst>
              <a:ext uri="{FF2B5EF4-FFF2-40B4-BE49-F238E27FC236}">
                <a16:creationId xmlns:a16="http://schemas.microsoft.com/office/drawing/2014/main" id="{D798C342-76EF-82BA-C49F-3521A7883E4F}"/>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63F60FAD-6115-77CE-FD4A-999697E5A803}"/>
              </a:ext>
            </a:extLst>
          </p:cNvPr>
          <p:cNvSpPr>
            <a:spLocks noGrp="1"/>
          </p:cNvSpPr>
          <p:nvPr>
            <p:ph type="sldNum" sz="quarter" idx="12"/>
          </p:nvPr>
        </p:nvSpPr>
        <p:spPr/>
        <p:txBody>
          <a:bodyPr/>
          <a:lstStyle/>
          <a:p>
            <a:fld id="{9DD128F3-19B6-4F6A-8B70-84B11942696C}" type="slidenum">
              <a:rPr lang="da-DK" smtClean="0"/>
              <a:t>‹nr.›</a:t>
            </a:fld>
            <a:endParaRPr lang="da-DK"/>
          </a:p>
        </p:txBody>
      </p:sp>
    </p:spTree>
    <p:extLst>
      <p:ext uri="{BB962C8B-B14F-4D97-AF65-F5344CB8AC3E}">
        <p14:creationId xmlns:p14="http://schemas.microsoft.com/office/powerpoint/2010/main" val="588882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5926022A-3F67-E9B2-8E2B-85E391FF1F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E0243892-A240-F5D3-03ED-30DB721430B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09BBFC6A-FD49-C5F6-42EC-9500E1FBD3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BABBC7-B3B1-454D-B754-C4DFD6C2B954}" type="datetimeFigureOut">
              <a:rPr lang="da-DK" smtClean="0"/>
              <a:t>12-09-2023</a:t>
            </a:fld>
            <a:endParaRPr lang="da-DK"/>
          </a:p>
        </p:txBody>
      </p:sp>
      <p:sp>
        <p:nvSpPr>
          <p:cNvPr id="5" name="Pladsholder til sidefod 4">
            <a:extLst>
              <a:ext uri="{FF2B5EF4-FFF2-40B4-BE49-F238E27FC236}">
                <a16:creationId xmlns:a16="http://schemas.microsoft.com/office/drawing/2014/main" id="{20B4855F-4FF0-3EDD-84E2-5409852E28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a:extLst>
              <a:ext uri="{FF2B5EF4-FFF2-40B4-BE49-F238E27FC236}">
                <a16:creationId xmlns:a16="http://schemas.microsoft.com/office/drawing/2014/main" id="{667E8DC4-B126-C7E1-7248-A9D6ED27B11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D128F3-19B6-4F6A-8B70-84B11942696C}" type="slidenum">
              <a:rPr lang="da-DK" smtClean="0"/>
              <a:t>‹nr.›</a:t>
            </a:fld>
            <a:endParaRPr lang="da-DK"/>
          </a:p>
        </p:txBody>
      </p:sp>
    </p:spTree>
    <p:extLst>
      <p:ext uri="{BB962C8B-B14F-4D97-AF65-F5344CB8AC3E}">
        <p14:creationId xmlns:p14="http://schemas.microsoft.com/office/powerpoint/2010/main" val="24679677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njl@patientforeningen.dk"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https://patientforeningen-dk.danaweb4.com/CustomerData/Files/Images/Archive/1-logo/patientforeningen_3.png?nc=704"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minretssag.dk/"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7B293A-C1A9-4C50-B7EA-2ADFF0192427}"/>
              </a:ext>
            </a:extLst>
          </p:cNvPr>
          <p:cNvSpPr>
            <a:spLocks noGrp="1"/>
          </p:cNvSpPr>
          <p:nvPr>
            <p:ph type="ctrTitle"/>
          </p:nvPr>
        </p:nvSpPr>
        <p:spPr/>
        <p:txBody>
          <a:bodyPr>
            <a:normAutofit fontScale="90000"/>
          </a:bodyPr>
          <a:lstStyle/>
          <a:p>
            <a:r>
              <a:rPr lang="da-DK" sz="1800" dirty="0">
                <a:latin typeface="Times New Roman" panose="02020603050405020304" pitchFamily="18" charset="0"/>
                <a:cs typeface="Times New Roman" panose="02020603050405020304" pitchFamily="18" charset="0"/>
              </a:rPr>
              <a:t>Foretræde for Folketingets Sundheds-, Rets- og § 71-udvalget</a:t>
            </a:r>
            <a:br>
              <a:rPr lang="da-DK" sz="1800" dirty="0">
                <a:latin typeface="Times New Roman" panose="02020603050405020304" pitchFamily="18" charset="0"/>
                <a:cs typeface="Times New Roman" panose="02020603050405020304" pitchFamily="18" charset="0"/>
              </a:rPr>
            </a:br>
            <a:r>
              <a:rPr lang="da-DK" sz="1800" dirty="0">
                <a:latin typeface="Times New Roman" panose="02020603050405020304" pitchFamily="18" charset="0"/>
                <a:cs typeface="Times New Roman" panose="02020603050405020304" pitchFamily="18" charset="0"/>
              </a:rPr>
              <a:t>Den 12. september 2023 kl. 14.00</a:t>
            </a:r>
            <a:br>
              <a:rPr lang="da-DK" sz="1800" b="1" dirty="0">
                <a:latin typeface="Times New Roman" panose="02020603050405020304" pitchFamily="18" charset="0"/>
                <a:cs typeface="Times New Roman" panose="02020603050405020304" pitchFamily="18" charset="0"/>
              </a:rPr>
            </a:br>
            <a:br>
              <a:rPr lang="da-DK" sz="1800" b="1" dirty="0">
                <a:latin typeface="Times New Roman" panose="02020603050405020304" pitchFamily="18" charset="0"/>
                <a:cs typeface="Times New Roman" panose="02020603050405020304" pitchFamily="18" charset="0"/>
              </a:rPr>
            </a:br>
            <a:r>
              <a:rPr lang="da-DK" sz="3600" b="1" dirty="0">
                <a:latin typeface="Times New Roman" panose="02020603050405020304" pitchFamily="18" charset="0"/>
                <a:cs typeface="Times New Roman" panose="02020603050405020304" pitchFamily="18" charset="0"/>
              </a:rPr>
              <a:t>Foretræde om borgernes manglende mulighed for den udvidede domstolsprøvelse af ”materielle fejl”</a:t>
            </a:r>
            <a:br>
              <a:rPr lang="da-DK" sz="3600" b="1" dirty="0">
                <a:latin typeface="Times New Roman" panose="02020603050405020304" pitchFamily="18" charset="0"/>
                <a:cs typeface="Times New Roman" panose="02020603050405020304" pitchFamily="18" charset="0"/>
              </a:rPr>
            </a:br>
            <a:r>
              <a:rPr lang="da-DK" sz="3600" b="1" dirty="0">
                <a:latin typeface="Times New Roman" panose="02020603050405020304" pitchFamily="18" charset="0"/>
                <a:cs typeface="Times New Roman" panose="02020603050405020304" pitchFamily="18" charset="0"/>
              </a:rPr>
              <a:t>Grundlovens § 71 stk. 6 og en systemfejl</a:t>
            </a:r>
          </a:p>
        </p:txBody>
      </p:sp>
      <p:sp>
        <p:nvSpPr>
          <p:cNvPr id="3" name="Undertitel 2">
            <a:extLst>
              <a:ext uri="{FF2B5EF4-FFF2-40B4-BE49-F238E27FC236}">
                <a16:creationId xmlns:a16="http://schemas.microsoft.com/office/drawing/2014/main" id="{59F800DA-A58C-B73A-7893-1498AB1C1F70}"/>
              </a:ext>
            </a:extLst>
          </p:cNvPr>
          <p:cNvSpPr>
            <a:spLocks noGrp="1"/>
          </p:cNvSpPr>
          <p:nvPr>
            <p:ph type="subTitle" idx="1"/>
          </p:nvPr>
        </p:nvSpPr>
        <p:spPr>
          <a:xfrm>
            <a:off x="1647416" y="3983505"/>
            <a:ext cx="9144000" cy="1655762"/>
          </a:xfrm>
        </p:spPr>
        <p:txBody>
          <a:bodyPr/>
          <a:lstStyle/>
          <a:p>
            <a:r>
              <a:rPr lang="da-DK" i="1" dirty="0">
                <a:latin typeface="Times New Roman" panose="02020603050405020304" pitchFamily="18" charset="0"/>
                <a:cs typeface="Times New Roman" panose="02020603050405020304" pitchFamily="18" charset="0"/>
              </a:rPr>
              <a:t>Hans Henrik Juhl, CSR konsulent, J Consult</a:t>
            </a:r>
          </a:p>
          <a:p>
            <a:r>
              <a:rPr lang="da-DK" i="1" dirty="0">
                <a:latin typeface="Times New Roman" panose="02020603050405020304" pitchFamily="18" charset="0"/>
                <a:cs typeface="Times New Roman" panose="02020603050405020304" pitchFamily="18" charset="0"/>
              </a:rPr>
              <a:t>&amp;</a:t>
            </a:r>
          </a:p>
          <a:p>
            <a:r>
              <a:rPr lang="da-DK" i="1" dirty="0">
                <a:latin typeface="Times New Roman" panose="02020603050405020304" pitchFamily="18" charset="0"/>
                <a:cs typeface="Times New Roman" panose="02020603050405020304" pitchFamily="18" charset="0"/>
              </a:rPr>
              <a:t>Niels Jørgen Langkilde, fhv. MF, formand Patientforeningen</a:t>
            </a:r>
          </a:p>
          <a:p>
            <a:endParaRPr lang="da-DK" i="1" dirty="0">
              <a:latin typeface="Times New Roman" panose="02020603050405020304" pitchFamily="18" charset="0"/>
              <a:cs typeface="Times New Roman" panose="02020603050405020304" pitchFamily="18" charset="0"/>
            </a:endParaRPr>
          </a:p>
        </p:txBody>
      </p:sp>
      <p:pic>
        <p:nvPicPr>
          <p:cNvPr id="6" name="Billede 5">
            <a:extLst>
              <a:ext uri="{FF2B5EF4-FFF2-40B4-BE49-F238E27FC236}">
                <a16:creationId xmlns:a16="http://schemas.microsoft.com/office/drawing/2014/main" id="{03A69AD1-B0F4-5CA7-F5C9-28074F4299A5}"/>
              </a:ext>
            </a:extLst>
          </p:cNvPr>
          <p:cNvPicPr>
            <a:picLocks noChangeAspect="1"/>
          </p:cNvPicPr>
          <p:nvPr/>
        </p:nvPicPr>
        <p:blipFill>
          <a:blip r:embed="rId2"/>
          <a:stretch>
            <a:fillRect/>
          </a:stretch>
        </p:blipFill>
        <p:spPr>
          <a:xfrm>
            <a:off x="4314251" y="5739465"/>
            <a:ext cx="3810330" cy="573074"/>
          </a:xfrm>
          <a:prstGeom prst="rect">
            <a:avLst/>
          </a:prstGeom>
        </p:spPr>
      </p:pic>
    </p:spTree>
    <p:extLst>
      <p:ext uri="{BB962C8B-B14F-4D97-AF65-F5344CB8AC3E}">
        <p14:creationId xmlns:p14="http://schemas.microsoft.com/office/powerpoint/2010/main" val="25459491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F22664-0213-E910-C259-9C67DA26691B}"/>
              </a:ext>
            </a:extLst>
          </p:cNvPr>
          <p:cNvSpPr>
            <a:spLocks noGrp="1"/>
          </p:cNvSpPr>
          <p:nvPr>
            <p:ph type="title"/>
          </p:nvPr>
        </p:nvSpPr>
        <p:spPr/>
        <p:txBody>
          <a:bodyPr/>
          <a:lstStyle/>
          <a:p>
            <a:r>
              <a:rPr lang="da-DK" b="1" dirty="0">
                <a:latin typeface="Times New Roman" panose="02020603050405020304" pitchFamily="18" charset="0"/>
                <a:cs typeface="Times New Roman" panose="02020603050405020304" pitchFamily="18" charset="0"/>
              </a:rPr>
              <a:t>Hvad kan I gøre?</a:t>
            </a:r>
          </a:p>
        </p:txBody>
      </p:sp>
      <p:sp>
        <p:nvSpPr>
          <p:cNvPr id="3" name="Pladsholder til indhold 2">
            <a:extLst>
              <a:ext uri="{FF2B5EF4-FFF2-40B4-BE49-F238E27FC236}">
                <a16:creationId xmlns:a16="http://schemas.microsoft.com/office/drawing/2014/main" id="{F55EC428-221A-7B96-2CB5-82C8B89763A7}"/>
              </a:ext>
            </a:extLst>
          </p:cNvPr>
          <p:cNvSpPr>
            <a:spLocks noGrp="1"/>
          </p:cNvSpPr>
          <p:nvPr>
            <p:ph idx="1"/>
          </p:nvPr>
        </p:nvSpPr>
        <p:spPr/>
        <p:txBody>
          <a:bodyPr/>
          <a:lstStyle/>
          <a:p>
            <a:r>
              <a:rPr lang="da-DK" dirty="0"/>
              <a:t>Høre Domstolsstyrelsen?</a:t>
            </a:r>
          </a:p>
          <a:p>
            <a:r>
              <a:rPr lang="da-DK" dirty="0"/>
              <a:t>Høre justitsministeren om grundlovens § 71, stk. 6 er sat ud af kraft?</a:t>
            </a:r>
          </a:p>
          <a:p>
            <a:r>
              <a:rPr lang="da-DK" dirty="0"/>
              <a:t>Er der et juridisk problem med retsplejelovens § 470, stk. 1?</a:t>
            </a:r>
          </a:p>
          <a:p>
            <a:r>
              <a:rPr lang="da-DK" dirty="0"/>
              <a:t>Få www.minretssag.dk til at fungere også i sager vedrørende den udvidede grundlovens § 71, stk. 6</a:t>
            </a:r>
          </a:p>
        </p:txBody>
      </p:sp>
    </p:spTree>
    <p:extLst>
      <p:ext uri="{BB962C8B-B14F-4D97-AF65-F5344CB8AC3E}">
        <p14:creationId xmlns:p14="http://schemas.microsoft.com/office/powerpoint/2010/main" val="3961667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29A8A9-C2BC-877B-7B14-7C9131AE55BC}"/>
              </a:ext>
            </a:extLst>
          </p:cNvPr>
          <p:cNvSpPr>
            <a:spLocks noGrp="1"/>
          </p:cNvSpPr>
          <p:nvPr>
            <p:ph type="title"/>
          </p:nvPr>
        </p:nvSpPr>
        <p:spPr/>
        <p:txBody>
          <a:bodyPr/>
          <a:lstStyle/>
          <a:p>
            <a:pPr algn="ctr"/>
            <a:r>
              <a:rPr lang="da-DK" b="1" dirty="0">
                <a:latin typeface="Times New Roman" panose="02020603050405020304" pitchFamily="18" charset="0"/>
                <a:cs typeface="Times New Roman" panose="02020603050405020304" pitchFamily="18" charset="0"/>
              </a:rPr>
              <a:t>Tak – Er der spørgsmål?</a:t>
            </a:r>
          </a:p>
        </p:txBody>
      </p:sp>
      <p:sp>
        <p:nvSpPr>
          <p:cNvPr id="3" name="Pladsholder til indhold 2">
            <a:extLst>
              <a:ext uri="{FF2B5EF4-FFF2-40B4-BE49-F238E27FC236}">
                <a16:creationId xmlns:a16="http://schemas.microsoft.com/office/drawing/2014/main" id="{97ADB25C-6097-EF59-2FDF-4B8E922E1A84}"/>
              </a:ext>
            </a:extLst>
          </p:cNvPr>
          <p:cNvSpPr>
            <a:spLocks noGrp="1"/>
          </p:cNvSpPr>
          <p:nvPr>
            <p:ph idx="1"/>
          </p:nvPr>
        </p:nvSpPr>
        <p:spPr/>
        <p:txBody>
          <a:bodyPr/>
          <a:lstStyle/>
          <a:p>
            <a:pPr marL="0" indent="0" algn="ctr">
              <a:buNone/>
            </a:pPr>
            <a:r>
              <a:rPr lang="da-DK" sz="2400" dirty="0">
                <a:latin typeface="Times New Roman" panose="02020603050405020304" pitchFamily="18" charset="0"/>
                <a:cs typeface="Times New Roman" panose="02020603050405020304" pitchFamily="18" charset="0"/>
              </a:rPr>
              <a:t>I er altid velkommen til at rette henvendelse til:</a:t>
            </a:r>
          </a:p>
          <a:p>
            <a:pPr marL="0" indent="0">
              <a:buNone/>
            </a:pPr>
            <a:r>
              <a:rPr lang="da-DK" sz="2400" dirty="0">
                <a:latin typeface="Times New Roman" panose="02020603050405020304" pitchFamily="18" charset="0"/>
                <a:cs typeface="Times New Roman" panose="02020603050405020304" pitchFamily="18" charset="0"/>
              </a:rPr>
              <a:t>Patientforeningen</a:t>
            </a:r>
          </a:p>
          <a:p>
            <a:pPr marL="0" indent="0">
              <a:buNone/>
            </a:pPr>
            <a:r>
              <a:rPr lang="da-DK" sz="2400" dirty="0">
                <a:latin typeface="Times New Roman" panose="02020603050405020304" pitchFamily="18" charset="0"/>
                <a:cs typeface="Times New Roman" panose="02020603050405020304" pitchFamily="18" charset="0"/>
              </a:rPr>
              <a:t>Niels Jørgen Langkilde, fhv. MF	Hans-Henrik Juhl</a:t>
            </a:r>
          </a:p>
          <a:p>
            <a:pPr marL="0" indent="0">
              <a:buNone/>
            </a:pPr>
            <a:r>
              <a:rPr lang="da-DK" sz="2400" dirty="0">
                <a:latin typeface="Times New Roman" panose="02020603050405020304" pitchFamily="18" charset="0"/>
                <a:cs typeface="Times New Roman" panose="02020603050405020304" pitchFamily="18" charset="0"/>
              </a:rPr>
              <a:t>Formand				CSR konsulent</a:t>
            </a:r>
          </a:p>
          <a:p>
            <a:pPr marL="0" indent="0">
              <a:buNone/>
            </a:pPr>
            <a:r>
              <a:rPr lang="da-DK" sz="2400" dirty="0">
                <a:latin typeface="Times New Roman" panose="02020603050405020304" pitchFamily="18" charset="0"/>
                <a:cs typeface="Times New Roman" panose="02020603050405020304" pitchFamily="18" charset="0"/>
              </a:rPr>
              <a:t>Patientforeningen			</a:t>
            </a:r>
          </a:p>
          <a:p>
            <a:pPr marL="0" indent="0">
              <a:buNone/>
            </a:pPr>
            <a:r>
              <a:rPr lang="da-DK" sz="2400" dirty="0">
                <a:latin typeface="Times New Roman" panose="02020603050405020304" pitchFamily="18" charset="0"/>
                <a:cs typeface="Times New Roman" panose="02020603050405020304" pitchFamily="18" charset="0"/>
              </a:rPr>
              <a:t>Rishøjvej 2, 2 – Nordfløjen</a:t>
            </a:r>
          </a:p>
          <a:p>
            <a:pPr marL="0" indent="0">
              <a:buNone/>
            </a:pPr>
            <a:r>
              <a:rPr lang="da-DK" sz="2400" dirty="0">
                <a:latin typeface="Times New Roman" panose="02020603050405020304" pitchFamily="18" charset="0"/>
                <a:cs typeface="Times New Roman" panose="02020603050405020304" pitchFamily="18" charset="0"/>
              </a:rPr>
              <a:t>5672 Broby</a:t>
            </a:r>
          </a:p>
          <a:p>
            <a:pPr marL="0" indent="0">
              <a:buNone/>
            </a:pPr>
            <a:r>
              <a:rPr lang="da-DK" sz="2400" dirty="0">
                <a:latin typeface="Times New Roman" panose="02020603050405020304" pitchFamily="18" charset="0"/>
                <a:cs typeface="Times New Roman" panose="02020603050405020304" pitchFamily="18" charset="0"/>
              </a:rPr>
              <a:t>Tlf.: 20 96 70 00			Tlf.: + 45 51 27 41 52</a:t>
            </a:r>
          </a:p>
          <a:p>
            <a:pPr marL="0" indent="0">
              <a:buNone/>
            </a:pPr>
            <a:r>
              <a:rPr lang="da-DK" dirty="0">
                <a:latin typeface="Times New Roman" panose="02020603050405020304" pitchFamily="18" charset="0"/>
                <a:cs typeface="Times New Roman" panose="02020603050405020304" pitchFamily="18" charset="0"/>
              </a:rPr>
              <a:t>Mail: </a:t>
            </a:r>
            <a:r>
              <a:rPr lang="da-DK" dirty="0">
                <a:latin typeface="Times New Roman" panose="02020603050405020304" pitchFamily="18" charset="0"/>
                <a:cs typeface="Times New Roman" panose="02020603050405020304" pitchFamily="18" charset="0"/>
                <a:hlinkClick r:id="rId2"/>
              </a:rPr>
              <a:t>njl@patientforeningen.dk</a:t>
            </a:r>
            <a:r>
              <a:rPr lang="da-DK" dirty="0">
                <a:latin typeface="Times New Roman" panose="02020603050405020304" pitchFamily="18" charset="0"/>
                <a:cs typeface="Times New Roman" panose="02020603050405020304" pitchFamily="18" charset="0"/>
              </a:rPr>
              <a:t> jur@lordbcsr.com</a:t>
            </a:r>
          </a:p>
          <a:p>
            <a:pPr marL="0" indent="0">
              <a:buNone/>
            </a:pPr>
            <a:endParaRPr lang="da-DK" dirty="0"/>
          </a:p>
        </p:txBody>
      </p:sp>
    </p:spTree>
    <p:extLst>
      <p:ext uri="{BB962C8B-B14F-4D97-AF65-F5344CB8AC3E}">
        <p14:creationId xmlns:p14="http://schemas.microsoft.com/office/powerpoint/2010/main" val="37600736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lede 1">
            <a:extLst>
              <a:ext uri="{FF2B5EF4-FFF2-40B4-BE49-F238E27FC236}">
                <a16:creationId xmlns:a16="http://schemas.microsoft.com/office/drawing/2014/main" id="{D40B3A8E-CAFB-6DB3-3743-09F45FF2C058}"/>
              </a:ext>
            </a:extLst>
          </p:cNvPr>
          <p:cNvPicPr>
            <a:picLocks noChangeAspect="1"/>
          </p:cNvPicPr>
          <p:nvPr/>
        </p:nvPicPr>
        <p:blipFill>
          <a:blip r:link="rId2">
            <a:extLst>
              <a:ext uri="{28A0092B-C50C-407E-A947-70E740481C1C}">
                <a14:useLocalDpi xmlns:a14="http://schemas.microsoft.com/office/drawing/2010/main" val="0"/>
              </a:ext>
            </a:extLst>
          </a:blip>
          <a:srcRect/>
          <a:stretch>
            <a:fillRect/>
          </a:stretch>
        </p:blipFill>
        <p:spPr bwMode="auto">
          <a:xfrm>
            <a:off x="4191000" y="3143250"/>
            <a:ext cx="3810000" cy="571500"/>
          </a:xfrm>
          <a:prstGeom prst="rect">
            <a:avLst/>
          </a:prstGeom>
          <a:noFill/>
          <a:ln>
            <a:noFill/>
          </a:ln>
        </p:spPr>
      </p:pic>
    </p:spTree>
    <p:extLst>
      <p:ext uri="{BB962C8B-B14F-4D97-AF65-F5344CB8AC3E}">
        <p14:creationId xmlns:p14="http://schemas.microsoft.com/office/powerpoint/2010/main" val="1730961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DD11AD-6A5D-5DCF-AD3A-844F0989B595}"/>
              </a:ext>
            </a:extLst>
          </p:cNvPr>
          <p:cNvSpPr>
            <a:spLocks noGrp="1"/>
          </p:cNvSpPr>
          <p:nvPr>
            <p:ph type="title"/>
          </p:nvPr>
        </p:nvSpPr>
        <p:spPr/>
        <p:txBody>
          <a:bodyPr>
            <a:normAutofit/>
          </a:bodyPr>
          <a:lstStyle/>
          <a:p>
            <a:r>
              <a:rPr lang="da-DK" b="1" dirty="0">
                <a:latin typeface="Times New Roman" panose="02020603050405020304" pitchFamily="18" charset="0"/>
                <a:cs typeface="Times New Roman" panose="02020603050405020304" pitchFamily="18" charset="0"/>
              </a:rPr>
              <a:t>Handicapkonventionen artikel 12 og 13</a:t>
            </a:r>
          </a:p>
        </p:txBody>
      </p:sp>
      <p:sp>
        <p:nvSpPr>
          <p:cNvPr id="3" name="Pladsholder til indhold 2">
            <a:extLst>
              <a:ext uri="{FF2B5EF4-FFF2-40B4-BE49-F238E27FC236}">
                <a16:creationId xmlns:a16="http://schemas.microsoft.com/office/drawing/2014/main" id="{D1CE9980-9381-5351-47B8-1E7FFA9B0C39}"/>
              </a:ext>
            </a:extLst>
          </p:cNvPr>
          <p:cNvSpPr>
            <a:spLocks noGrp="1"/>
          </p:cNvSpPr>
          <p:nvPr>
            <p:ph idx="1"/>
          </p:nvPr>
        </p:nvSpPr>
        <p:spPr/>
        <p:txBody>
          <a:bodyPr>
            <a:normAutofit fontScale="85000" lnSpcReduction="10000"/>
          </a:bodyPr>
          <a:lstStyle/>
          <a:p>
            <a:pPr marL="0" indent="0" algn="l">
              <a:buNone/>
            </a:pPr>
            <a:r>
              <a:rPr lang="da-DK" b="1" dirty="0">
                <a:solidFill>
                  <a:srgbClr val="000000"/>
                </a:solidFill>
                <a:latin typeface="Times New Roman" panose="02020603050405020304" pitchFamily="18" charset="0"/>
                <a:cs typeface="Times New Roman" panose="02020603050405020304" pitchFamily="18" charset="0"/>
              </a:rPr>
              <a:t>Artikel</a:t>
            </a:r>
            <a:r>
              <a:rPr lang="da-DK" b="1" i="0" dirty="0">
                <a:solidFill>
                  <a:srgbClr val="000000"/>
                </a:solidFill>
                <a:effectLst/>
                <a:latin typeface="Times New Roman" panose="02020603050405020304" pitchFamily="18" charset="0"/>
                <a:cs typeface="Times New Roman" panose="02020603050405020304" pitchFamily="18" charset="0"/>
              </a:rPr>
              <a:t> 12: Lighed for loven</a:t>
            </a:r>
          </a:p>
          <a:p>
            <a:pPr marL="0" indent="0" algn="l">
              <a:buNone/>
            </a:pPr>
            <a:r>
              <a:rPr lang="da-DK" i="0" dirty="0">
                <a:solidFill>
                  <a:srgbClr val="000000"/>
                </a:solidFill>
                <a:effectLst/>
                <a:latin typeface="Times New Roman" panose="02020603050405020304" pitchFamily="18" charset="0"/>
                <a:cs typeface="Times New Roman" panose="02020603050405020304" pitchFamily="18" charset="0"/>
              </a:rPr>
              <a:t>1. Deltagerstaterne bekræfter på ny, at personer med handicap har ret </a:t>
            </a:r>
            <a:r>
              <a:rPr lang="da-DK" i="0" dirty="0" err="1">
                <a:solidFill>
                  <a:srgbClr val="000000"/>
                </a:solidFill>
                <a:effectLst/>
                <a:latin typeface="Times New Roman" panose="02020603050405020304" pitchFamily="18" charset="0"/>
                <a:cs typeface="Times New Roman" panose="02020603050405020304" pitchFamily="18" charset="0"/>
              </a:rPr>
              <a:t>tiloveralt</a:t>
            </a:r>
            <a:r>
              <a:rPr lang="da-DK" i="0" dirty="0">
                <a:solidFill>
                  <a:srgbClr val="000000"/>
                </a:solidFill>
                <a:effectLst/>
                <a:latin typeface="Times New Roman" panose="02020603050405020304" pitchFamily="18" charset="0"/>
                <a:cs typeface="Times New Roman" panose="02020603050405020304" pitchFamily="18" charset="0"/>
              </a:rPr>
              <a:t> at blive anerkendt som havende </a:t>
            </a:r>
            <a:r>
              <a:rPr lang="da-DK" i="0" dirty="0" err="1">
                <a:solidFill>
                  <a:srgbClr val="000000"/>
                </a:solidFill>
                <a:effectLst/>
                <a:latin typeface="Times New Roman" panose="02020603050405020304" pitchFamily="18" charset="0"/>
                <a:cs typeface="Times New Roman" panose="02020603050405020304" pitchFamily="18" charset="0"/>
              </a:rPr>
              <a:t>retsevne</a:t>
            </a:r>
            <a:r>
              <a:rPr lang="da-DK" i="0" dirty="0">
                <a:solidFill>
                  <a:srgbClr val="000000"/>
                </a:solidFill>
                <a:effectLst/>
                <a:latin typeface="Times New Roman" panose="02020603050405020304" pitchFamily="18" charset="0"/>
                <a:cs typeface="Times New Roman" panose="02020603050405020304" pitchFamily="18" charset="0"/>
              </a:rPr>
              <a:t>.</a:t>
            </a:r>
          </a:p>
          <a:p>
            <a:pPr marL="0" indent="0" algn="l">
              <a:buNone/>
            </a:pPr>
            <a:r>
              <a:rPr lang="da-DK" b="1" dirty="0">
                <a:solidFill>
                  <a:srgbClr val="000000"/>
                </a:solidFill>
                <a:latin typeface="Times New Roman" panose="02020603050405020304" pitchFamily="18" charset="0"/>
                <a:cs typeface="Times New Roman" panose="02020603050405020304" pitchFamily="18" charset="0"/>
              </a:rPr>
              <a:t>Artikel</a:t>
            </a:r>
            <a:r>
              <a:rPr lang="da-DK" b="1" i="0" dirty="0">
                <a:solidFill>
                  <a:srgbClr val="000000"/>
                </a:solidFill>
                <a:effectLst/>
                <a:latin typeface="Times New Roman" panose="02020603050405020304" pitchFamily="18" charset="0"/>
                <a:cs typeface="Times New Roman" panose="02020603050405020304" pitchFamily="18" charset="0"/>
              </a:rPr>
              <a:t> 13: Adgang til retssystemet</a:t>
            </a:r>
            <a:endParaRPr lang="da-DK" b="0" i="0" dirty="0">
              <a:solidFill>
                <a:srgbClr val="000000"/>
              </a:solidFill>
              <a:effectLst/>
              <a:latin typeface="Times New Roman" panose="02020603050405020304" pitchFamily="18" charset="0"/>
              <a:cs typeface="Times New Roman" panose="02020603050405020304" pitchFamily="18" charset="0"/>
            </a:endParaRPr>
          </a:p>
          <a:p>
            <a:pPr marL="0" indent="0" algn="l">
              <a:buNone/>
            </a:pPr>
            <a:r>
              <a:rPr lang="da-DK" b="0" i="0" dirty="0">
                <a:solidFill>
                  <a:srgbClr val="000000"/>
                </a:solidFill>
                <a:effectLst/>
                <a:latin typeface="Times New Roman" panose="02020603050405020304" pitchFamily="18" charset="0"/>
                <a:cs typeface="Times New Roman" panose="02020603050405020304" pitchFamily="18" charset="0"/>
              </a:rPr>
              <a:t>1. Deltagerstaterne skal sikre, at personer med handicap har effektiv </a:t>
            </a:r>
            <a:r>
              <a:rPr lang="da-DK" dirty="0">
                <a:solidFill>
                  <a:srgbClr val="000000"/>
                </a:solidFill>
                <a:latin typeface="Times New Roman" panose="02020603050405020304" pitchFamily="18" charset="0"/>
                <a:cs typeface="Times New Roman" panose="02020603050405020304" pitchFamily="18" charset="0"/>
              </a:rPr>
              <a:t>a</a:t>
            </a:r>
            <a:r>
              <a:rPr lang="da-DK" b="0" i="0" dirty="0">
                <a:solidFill>
                  <a:srgbClr val="000000"/>
                </a:solidFill>
                <a:effectLst/>
                <a:latin typeface="Times New Roman" panose="02020603050405020304" pitchFamily="18" charset="0"/>
                <a:cs typeface="Times New Roman" panose="02020603050405020304" pitchFamily="18" charset="0"/>
              </a:rPr>
              <a:t>d- gang til retssystemet på lige fod med andre, herunder ved </a:t>
            </a:r>
            <a:r>
              <a:rPr lang="da-DK" b="0" i="0" dirty="0" err="1">
                <a:solidFill>
                  <a:srgbClr val="000000"/>
                </a:solidFill>
                <a:effectLst/>
                <a:latin typeface="Times New Roman" panose="02020603050405020304" pitchFamily="18" charset="0"/>
                <a:cs typeface="Times New Roman" panose="02020603050405020304" pitchFamily="18" charset="0"/>
              </a:rPr>
              <a:t>tilvejebringel-se</a:t>
            </a:r>
            <a:r>
              <a:rPr lang="da-DK" b="0" i="0" dirty="0">
                <a:solidFill>
                  <a:srgbClr val="000000"/>
                </a:solidFill>
                <a:effectLst/>
                <a:latin typeface="Times New Roman" panose="02020603050405020304" pitchFamily="18" charset="0"/>
                <a:cs typeface="Times New Roman" panose="02020603050405020304" pitchFamily="18" charset="0"/>
              </a:rPr>
              <a:t> af procesretlig og alderssvarende tilpasning, for at lette deres </a:t>
            </a:r>
            <a:r>
              <a:rPr lang="da-DK" b="0" i="0" dirty="0" err="1">
                <a:solidFill>
                  <a:srgbClr val="000000"/>
                </a:solidFill>
                <a:effectLst/>
                <a:latin typeface="Times New Roman" panose="02020603050405020304" pitchFamily="18" charset="0"/>
                <a:cs typeface="Times New Roman" panose="02020603050405020304" pitchFamily="18" charset="0"/>
              </a:rPr>
              <a:t>mulig-hed</a:t>
            </a:r>
            <a:r>
              <a:rPr lang="da-DK" b="0" i="0" dirty="0">
                <a:solidFill>
                  <a:srgbClr val="000000"/>
                </a:solidFill>
                <a:effectLst/>
                <a:latin typeface="Times New Roman" panose="02020603050405020304" pitchFamily="18" charset="0"/>
                <a:cs typeface="Times New Roman" panose="02020603050405020304" pitchFamily="18" charset="0"/>
              </a:rPr>
              <a:t> for effektivt at deltage direkte eller indirekte, herunder som vidner, </a:t>
            </a:r>
            <a:r>
              <a:rPr lang="da-DK" b="0" i="0" dirty="0" err="1">
                <a:solidFill>
                  <a:srgbClr val="000000"/>
                </a:solidFill>
                <a:effectLst/>
                <a:latin typeface="Times New Roman" panose="02020603050405020304" pitchFamily="18" charset="0"/>
                <a:cs typeface="Times New Roman" panose="02020603050405020304" pitchFamily="18" charset="0"/>
              </a:rPr>
              <a:t>ialle</a:t>
            </a:r>
            <a:r>
              <a:rPr lang="da-DK" b="0" i="0" dirty="0">
                <a:solidFill>
                  <a:srgbClr val="000000"/>
                </a:solidFill>
                <a:effectLst/>
                <a:latin typeface="Times New Roman" panose="02020603050405020304" pitchFamily="18" charset="0"/>
                <a:cs typeface="Times New Roman" panose="02020603050405020304" pitchFamily="18" charset="0"/>
              </a:rPr>
              <a:t> former for retssager, herunder på de efterforskningsmæssige og </a:t>
            </a:r>
            <a:r>
              <a:rPr lang="da-DK" b="0" i="0" dirty="0" err="1">
                <a:solidFill>
                  <a:srgbClr val="000000"/>
                </a:solidFill>
                <a:effectLst/>
                <a:latin typeface="Times New Roman" panose="02020603050405020304" pitchFamily="18" charset="0"/>
                <a:cs typeface="Times New Roman" panose="02020603050405020304" pitchFamily="18" charset="0"/>
              </a:rPr>
              <a:t>an-dre</a:t>
            </a:r>
            <a:r>
              <a:rPr lang="da-DK" b="0" i="0" dirty="0">
                <a:solidFill>
                  <a:srgbClr val="000000"/>
                </a:solidFill>
                <a:effectLst/>
                <a:latin typeface="Times New Roman" panose="02020603050405020304" pitchFamily="18" charset="0"/>
                <a:cs typeface="Times New Roman" panose="02020603050405020304" pitchFamily="18" charset="0"/>
              </a:rPr>
              <a:t> forberedende stadier.</a:t>
            </a:r>
          </a:p>
          <a:p>
            <a:pPr marL="0" indent="0" algn="l">
              <a:buNone/>
            </a:pPr>
            <a:r>
              <a:rPr lang="da-DK" b="0" i="0" dirty="0">
                <a:solidFill>
                  <a:srgbClr val="000000"/>
                </a:solidFill>
                <a:effectLst/>
                <a:latin typeface="Times New Roman" panose="02020603050405020304" pitchFamily="18" charset="0"/>
                <a:cs typeface="Times New Roman" panose="02020603050405020304" pitchFamily="18" charset="0"/>
              </a:rPr>
              <a:t>2. Med henblik på at sikre effektiv adgang til retssystemet for personer med </a:t>
            </a:r>
            <a:r>
              <a:rPr lang="da-DK" b="0" i="0" dirty="0" err="1">
                <a:solidFill>
                  <a:srgbClr val="000000"/>
                </a:solidFill>
                <a:effectLst/>
                <a:latin typeface="Times New Roman" panose="02020603050405020304" pitchFamily="18" charset="0"/>
                <a:cs typeface="Times New Roman" panose="02020603050405020304" pitchFamily="18" charset="0"/>
              </a:rPr>
              <a:t>handi-cap</a:t>
            </a:r>
            <a:r>
              <a:rPr lang="da-DK" b="0" i="0" dirty="0">
                <a:solidFill>
                  <a:srgbClr val="000000"/>
                </a:solidFill>
                <a:effectLst/>
                <a:latin typeface="Times New Roman" panose="02020603050405020304" pitchFamily="18" charset="0"/>
                <a:cs typeface="Times New Roman" panose="02020603050405020304" pitchFamily="18" charset="0"/>
              </a:rPr>
              <a:t> skal deltagerstaterne fremme passende uddannelse af per- soner, der arbejder inden for retssystemet, herunder politi- og fængselspersonale.</a:t>
            </a:r>
          </a:p>
          <a:p>
            <a:endParaRPr lang="da-DK" dirty="0"/>
          </a:p>
        </p:txBody>
      </p:sp>
    </p:spTree>
    <p:extLst>
      <p:ext uri="{BB962C8B-B14F-4D97-AF65-F5344CB8AC3E}">
        <p14:creationId xmlns:p14="http://schemas.microsoft.com/office/powerpoint/2010/main" val="386322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B6EED9-2441-2F9E-384A-D5D8DBB64228}"/>
              </a:ext>
            </a:extLst>
          </p:cNvPr>
          <p:cNvSpPr>
            <a:spLocks noGrp="1"/>
          </p:cNvSpPr>
          <p:nvPr>
            <p:ph type="title"/>
          </p:nvPr>
        </p:nvSpPr>
        <p:spPr/>
        <p:txBody>
          <a:bodyPr/>
          <a:lstStyle/>
          <a:p>
            <a:pPr algn="ctr"/>
            <a:r>
              <a:rPr lang="da-DK" b="1" dirty="0">
                <a:latin typeface="Times New Roman" panose="02020603050405020304" pitchFamily="18" charset="0"/>
                <a:cs typeface="Times New Roman" panose="02020603050405020304" pitchFamily="18" charset="0"/>
              </a:rPr>
              <a:t>Mange frihedsberøves administrativt</a:t>
            </a:r>
          </a:p>
        </p:txBody>
      </p:sp>
      <p:sp>
        <p:nvSpPr>
          <p:cNvPr id="3" name="Pladsholder til indhold 2">
            <a:extLst>
              <a:ext uri="{FF2B5EF4-FFF2-40B4-BE49-F238E27FC236}">
                <a16:creationId xmlns:a16="http://schemas.microsoft.com/office/drawing/2014/main" id="{63C424EE-8604-C7C7-B1AB-D474CF641A1C}"/>
              </a:ext>
            </a:extLst>
          </p:cNvPr>
          <p:cNvSpPr>
            <a:spLocks noGrp="1"/>
          </p:cNvSpPr>
          <p:nvPr>
            <p:ph idx="1"/>
          </p:nvPr>
        </p:nvSpPr>
        <p:spPr/>
        <p:txBody>
          <a:bodyPr>
            <a:normAutofit fontScale="92500" lnSpcReduction="20000"/>
          </a:bodyPr>
          <a:lstStyle/>
          <a:p>
            <a:pPr marL="0" indent="0">
              <a:buNone/>
            </a:pPr>
            <a:r>
              <a:rPr lang="da-DK" dirty="0">
                <a:latin typeface="Times New Roman" panose="02020603050405020304" pitchFamily="18" charset="0"/>
                <a:cs typeface="Times New Roman" panose="02020603050405020304" pitchFamily="18" charset="0"/>
              </a:rPr>
              <a:t>Justitsministeren oplyser i et svar fra den 2. marts 2023 (med Domstolsstyrelsen som kilde) til Patientforeningen på henvendelsen fra den 16. december 2022:</a:t>
            </a:r>
          </a:p>
          <a:p>
            <a:pPr marL="0" indent="0">
              <a:buNone/>
            </a:pPr>
            <a:r>
              <a:rPr lang="da-DK" i="1" dirty="0">
                <a:latin typeface="Times New Roman" panose="02020603050405020304" pitchFamily="18" charset="0"/>
                <a:cs typeface="Times New Roman" panose="02020603050405020304" pitchFamily="18" charset="0"/>
              </a:rPr>
              <a:t>”Retterne behandler jævnligt civile sager om prøvelse af administrativ frihedsberøvelse i medfør af reglerne i retsplejelovens kapitel 43 a. Domstolsstyrelsen har ikke mulighed for at trække statistik over sager om administrativ frihedsberøvelse. På baggrund af de indkomne bidrag fra retterne kan vi oplyse, at der i perioden fra 2017 til 2022 er behandlet ca. 667 sager om administrativ frihedsberøvelse ved retterne.”</a:t>
            </a:r>
          </a:p>
          <a:p>
            <a:pPr marL="0" indent="0">
              <a:buNone/>
            </a:pPr>
            <a:r>
              <a:rPr lang="da-DK" dirty="0">
                <a:latin typeface="Times New Roman" panose="02020603050405020304" pitchFamily="18" charset="0"/>
                <a:cs typeface="Times New Roman" panose="02020603050405020304" pitchFamily="18" charset="0"/>
              </a:rPr>
              <a:t>Med frihedsberøvelser mener justitsministeren administrative tvangsindlæggelser, da andet leds lovhjemmel (hospitalets anliggender) prøves ved specialdomstolen Psykiatrisk Patientklagenævn og senere med almindelig grundlovs § 63 procedure ved en given byret </a:t>
            </a:r>
          </a:p>
        </p:txBody>
      </p:sp>
    </p:spTree>
    <p:extLst>
      <p:ext uri="{BB962C8B-B14F-4D97-AF65-F5344CB8AC3E}">
        <p14:creationId xmlns:p14="http://schemas.microsoft.com/office/powerpoint/2010/main" val="3922137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9C70C43-6005-699D-E5A2-E887A31D8C44}"/>
              </a:ext>
            </a:extLst>
          </p:cNvPr>
          <p:cNvSpPr>
            <a:spLocks noGrp="1"/>
          </p:cNvSpPr>
          <p:nvPr>
            <p:ph type="title"/>
          </p:nvPr>
        </p:nvSpPr>
        <p:spPr/>
        <p:txBody>
          <a:bodyPr>
            <a:normAutofit fontScale="90000"/>
          </a:bodyPr>
          <a:lstStyle/>
          <a:p>
            <a:pPr algn="ctr"/>
            <a:r>
              <a:rPr lang="da-DK" b="1" dirty="0">
                <a:effectLst/>
                <a:latin typeface="Times New Roman" panose="02020603050405020304" pitchFamily="18" charset="0"/>
                <a:ea typeface="Calibri" panose="020F0502020204030204" pitchFamily="34" charset="0"/>
                <a:cs typeface="Times New Roman" panose="02020603050405020304" pitchFamily="18" charset="0"/>
              </a:rPr>
              <a:t>Grundlovens § 71, stk. 6 anvendes ikke og ophæves ved almindelig lov i flere sager</a:t>
            </a:r>
            <a:br>
              <a:rPr lang="da-DK" dirty="0">
                <a:solidFill>
                  <a:srgbClr val="666666"/>
                </a:solidFill>
                <a:effectLst/>
                <a:latin typeface="Calibri" panose="020F0502020204030204" pitchFamily="34" charset="0"/>
                <a:ea typeface="Calibri" panose="020F0502020204030204" pitchFamily="34" charset="0"/>
              </a:rPr>
            </a:br>
            <a:endParaRPr lang="da-DK" dirty="0"/>
          </a:p>
        </p:txBody>
      </p:sp>
      <p:sp>
        <p:nvSpPr>
          <p:cNvPr id="3" name="Pladsholder til indhold 2">
            <a:extLst>
              <a:ext uri="{FF2B5EF4-FFF2-40B4-BE49-F238E27FC236}">
                <a16:creationId xmlns:a16="http://schemas.microsoft.com/office/drawing/2014/main" id="{FA1E3B79-FB9A-3361-286D-81AC4BB6013F}"/>
              </a:ext>
            </a:extLst>
          </p:cNvPr>
          <p:cNvSpPr>
            <a:spLocks noGrp="1"/>
          </p:cNvSpPr>
          <p:nvPr>
            <p:ph idx="1"/>
          </p:nvPr>
        </p:nvSpPr>
        <p:spPr/>
        <p:txBody>
          <a:bodyPr>
            <a:normAutofit fontScale="70000" lnSpcReduction="20000"/>
          </a:bodyPr>
          <a:lstStyle/>
          <a:p>
            <a:r>
              <a:rPr lang="da-DK" dirty="0">
                <a:latin typeface="Times New Roman" panose="02020603050405020304" pitchFamily="18" charset="0"/>
                <a:cs typeface="Times New Roman" panose="02020603050405020304" pitchFamily="18" charset="0"/>
              </a:rPr>
              <a:t>Grundlovens § 71 stk. 6 lyder således:</a:t>
            </a:r>
          </a:p>
          <a:p>
            <a:endParaRPr lang="da-DK" dirty="0">
              <a:latin typeface="Times New Roman" panose="02020603050405020304" pitchFamily="18" charset="0"/>
              <a:cs typeface="Times New Roman" panose="02020603050405020304" pitchFamily="18" charset="0"/>
            </a:endParaRPr>
          </a:p>
          <a:p>
            <a:pPr algn="l"/>
            <a:r>
              <a:rPr lang="da-DK" b="1" i="0" dirty="0">
                <a:solidFill>
                  <a:srgbClr val="252525"/>
                </a:solidFill>
                <a:effectLst/>
                <a:latin typeface="Times New Roman" panose="02020603050405020304" pitchFamily="18" charset="0"/>
                <a:cs typeface="Times New Roman" panose="02020603050405020304" pitchFamily="18" charset="0"/>
              </a:rPr>
              <a:t>§ 71</a:t>
            </a:r>
            <a:endParaRPr lang="da-DK" b="0" i="0" dirty="0">
              <a:solidFill>
                <a:srgbClr val="252525"/>
              </a:solidFill>
              <a:effectLst/>
              <a:latin typeface="Times New Roman" panose="02020603050405020304" pitchFamily="18" charset="0"/>
              <a:cs typeface="Times New Roman" panose="02020603050405020304" pitchFamily="18" charset="0"/>
            </a:endParaRPr>
          </a:p>
          <a:p>
            <a:pPr algn="l"/>
            <a:r>
              <a:rPr lang="da-DK" b="0" i="0" dirty="0">
                <a:solidFill>
                  <a:srgbClr val="252525"/>
                </a:solidFill>
                <a:effectLst/>
                <a:latin typeface="Times New Roman" panose="02020603050405020304" pitchFamily="18" charset="0"/>
                <a:cs typeface="Times New Roman" panose="02020603050405020304" pitchFamily="18" charset="0"/>
              </a:rPr>
              <a:t>Stk. 1. Den personlige frihed er ukrænkelig. Ingen dansk borger kan på grund af sin politiske eller religiøse overbevisning eller sin afstamning underkastes nogen form for frihedsberøvelse.</a:t>
            </a:r>
          </a:p>
          <a:p>
            <a:pPr algn="l"/>
            <a:r>
              <a:rPr lang="da-DK" b="0" i="0" dirty="0">
                <a:solidFill>
                  <a:srgbClr val="252525"/>
                </a:solidFill>
                <a:effectLst/>
                <a:latin typeface="Times New Roman" panose="02020603050405020304" pitchFamily="18" charset="0"/>
                <a:cs typeface="Times New Roman" panose="02020603050405020304" pitchFamily="18" charset="0"/>
              </a:rPr>
              <a:t>Stk. 2. Frihedsberøvelse kan kun finde sted med hjemmel i loven.</a:t>
            </a:r>
          </a:p>
          <a:p>
            <a:pPr algn="l"/>
            <a:r>
              <a:rPr lang="da-DK" b="0" i="0" dirty="0">
                <a:solidFill>
                  <a:srgbClr val="252525"/>
                </a:solidFill>
                <a:effectLst/>
                <a:latin typeface="Times New Roman" panose="02020603050405020304" pitchFamily="18" charset="0"/>
                <a:cs typeface="Times New Roman" panose="02020603050405020304" pitchFamily="18" charset="0"/>
              </a:rPr>
              <a:t>….</a:t>
            </a:r>
          </a:p>
          <a:p>
            <a:pPr algn="l"/>
            <a:r>
              <a:rPr lang="da-DK" b="0" i="0" dirty="0">
                <a:solidFill>
                  <a:srgbClr val="252525"/>
                </a:solidFill>
                <a:effectLst/>
                <a:latin typeface="Times New Roman" panose="02020603050405020304" pitchFamily="18" charset="0"/>
                <a:cs typeface="Times New Roman" panose="02020603050405020304" pitchFamily="18" charset="0"/>
              </a:rPr>
              <a:t>Stk. 6. Uden for strafferetsplejen skal lovligheden af en frihedsberøvelse, der ikke er besluttet af en dømmende myndighed, og som ikke har hjemmel i lovgivningen om udlændinge, på begæring af den, der er berøvet sin frihed, eller den, der handler på hans vegne, forelægges de almindelige domstole eller anden dømmende myndighed til prøvelse. </a:t>
            </a:r>
            <a:r>
              <a:rPr lang="da-DK" b="0" i="0" dirty="0">
                <a:effectLst/>
                <a:latin typeface="Times New Roman" panose="02020603050405020304" pitchFamily="18" charset="0"/>
                <a:cs typeface="Times New Roman" panose="02020603050405020304" pitchFamily="18" charset="0"/>
              </a:rPr>
              <a:t>Nærmere regler herom fastsættes ved lov. </a:t>
            </a:r>
          </a:p>
          <a:p>
            <a:pPr algn="l"/>
            <a:r>
              <a:rPr lang="da-DK" b="0" i="0" dirty="0">
                <a:solidFill>
                  <a:srgbClr val="252525"/>
                </a:solidFill>
                <a:effectLst/>
                <a:latin typeface="Times New Roman" panose="02020603050405020304" pitchFamily="18" charset="0"/>
                <a:cs typeface="Times New Roman" panose="02020603050405020304" pitchFamily="18" charset="0"/>
              </a:rPr>
              <a:t>Stk. 7. Behandlingen af de i stk. 6 nævnte personer undergives et af Folketinget valgt tilsyn, hvortil de pågældende skal have adgang til at rette henvendelse.</a:t>
            </a:r>
          </a:p>
          <a:p>
            <a:endParaRPr lang="da-DK" dirty="0">
              <a:latin typeface="Times New Roman" panose="02020603050405020304" pitchFamily="18" charset="0"/>
              <a:cs typeface="Times New Roman" panose="02020603050405020304" pitchFamily="18" charset="0"/>
            </a:endParaRPr>
          </a:p>
          <a:p>
            <a:endParaRPr lang="da-DK" dirty="0">
              <a:latin typeface="Times New Roman" panose="02020603050405020304" pitchFamily="18" charset="0"/>
              <a:cs typeface="Times New Roman" panose="02020603050405020304" pitchFamily="18" charset="0"/>
            </a:endParaRPr>
          </a:p>
          <a:p>
            <a:endParaRPr lang="da-DK"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3492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EADD5A-AEE6-01BC-D5DD-B17B2D219240}"/>
              </a:ext>
            </a:extLst>
          </p:cNvPr>
          <p:cNvSpPr>
            <a:spLocks noGrp="1"/>
          </p:cNvSpPr>
          <p:nvPr>
            <p:ph type="title"/>
          </p:nvPr>
        </p:nvSpPr>
        <p:spPr/>
        <p:txBody>
          <a:bodyPr/>
          <a:lstStyle/>
          <a:p>
            <a:r>
              <a:rPr lang="da-DK" b="1" dirty="0">
                <a:latin typeface="Times New Roman" panose="02020603050405020304" pitchFamily="18" charset="0"/>
                <a:cs typeface="Times New Roman" panose="02020603050405020304" pitchFamily="18" charset="0"/>
              </a:rPr>
              <a:t>Behandling efter kapitel 43a i retsplejeloven</a:t>
            </a:r>
          </a:p>
        </p:txBody>
      </p:sp>
      <p:sp>
        <p:nvSpPr>
          <p:cNvPr id="3" name="Pladsholder til indhold 2">
            <a:extLst>
              <a:ext uri="{FF2B5EF4-FFF2-40B4-BE49-F238E27FC236}">
                <a16:creationId xmlns:a16="http://schemas.microsoft.com/office/drawing/2014/main" id="{3190B7D8-1759-BC50-C168-5AB37291E23B}"/>
              </a:ext>
            </a:extLst>
          </p:cNvPr>
          <p:cNvSpPr>
            <a:spLocks noGrp="1"/>
          </p:cNvSpPr>
          <p:nvPr>
            <p:ph idx="1"/>
          </p:nvPr>
        </p:nvSpPr>
        <p:spPr/>
        <p:txBody>
          <a:bodyPr>
            <a:normAutofit fontScale="77500" lnSpcReduction="20000"/>
          </a:bodyPr>
          <a:lstStyle/>
          <a:p>
            <a:pPr marL="0" indent="0">
              <a:buNone/>
            </a:pPr>
            <a:r>
              <a:rPr lang="da-DK" dirty="0">
                <a:latin typeface="Times New Roman" panose="02020603050405020304" pitchFamily="18" charset="0"/>
                <a:cs typeface="Times New Roman" panose="02020603050405020304" pitchFamily="18" charset="0"/>
              </a:rPr>
              <a:t>Specialkonsulent Hans-Henrik Juhl har fundet flere præcedensskabende sager (1925-U19250277, 1937) hvor Grundlovens </a:t>
            </a:r>
            <a:r>
              <a:rPr lang="da-DK" i="1" dirty="0">
                <a:latin typeface="Times New Roman" panose="02020603050405020304" pitchFamily="18" charset="0"/>
                <a:cs typeface="Times New Roman" panose="02020603050405020304" pitchFamily="18" charset="0"/>
              </a:rPr>
              <a:t>legalitetsprincip </a:t>
            </a:r>
            <a:r>
              <a:rPr lang="da-DK" sz="2800" b="0" strike="noStrike" spc="-1" dirty="0">
                <a:solidFill>
                  <a:srgbClr val="000000"/>
                </a:solidFill>
                <a:latin typeface="Times New Roman"/>
              </a:rPr>
              <a:t>og frihedsberøvende myndigheds lovhjemmel til frihedsberøvelsen blev tilladt intensiv domstolsprøvelse. Disse sager faldt ud til fordel for borgerne jf. sagernes materielle fejl og manglende klare og utvetydige lægefaglige lovhjemmel, værgemål mv. </a:t>
            </a:r>
          </a:p>
          <a:p>
            <a:pPr marL="0" indent="0">
              <a:buNone/>
            </a:pPr>
            <a:br>
              <a:rPr lang="da-DK" sz="2800" dirty="0"/>
            </a:br>
            <a:r>
              <a:rPr lang="da-DK" sz="2800" b="0" strike="noStrike" spc="-1" dirty="0">
                <a:solidFill>
                  <a:srgbClr val="000000"/>
                </a:solidFill>
                <a:latin typeface="Times New Roman"/>
              </a:rPr>
              <a:t>Grundloven § 71 stk. 6 hjemlede udvidede domstolskontrol, er først indført i den seneste danske grundlov af 1953, grundet Den anden </a:t>
            </a:r>
            <a:r>
              <a:rPr lang="da-DK" spc="-1" dirty="0">
                <a:solidFill>
                  <a:srgbClr val="000000"/>
                </a:solidFill>
                <a:latin typeface="Times New Roman"/>
              </a:rPr>
              <a:t>V</a:t>
            </a:r>
            <a:r>
              <a:rPr lang="da-DK" sz="2800" b="0" strike="noStrike" spc="-1" dirty="0">
                <a:solidFill>
                  <a:srgbClr val="000000"/>
                </a:solidFill>
                <a:latin typeface="Times New Roman"/>
              </a:rPr>
              <a:t>erdenskrigs uhyggelige hændelser og politiske splittelse.</a:t>
            </a:r>
            <a:endParaRPr lang="da-DK" sz="2800" b="0" strike="noStrike" spc="-1" dirty="0">
              <a:solidFill>
                <a:srgbClr val="000000"/>
              </a:solidFill>
              <a:latin typeface="Calibri"/>
            </a:endParaRPr>
          </a:p>
          <a:p>
            <a:pPr marL="0" indent="0">
              <a:buNone/>
            </a:pPr>
            <a:endParaRPr lang="da-DK" dirty="0">
              <a:latin typeface="Times New Roman" panose="02020603050405020304" pitchFamily="18" charset="0"/>
              <a:cs typeface="Times New Roman" panose="02020603050405020304" pitchFamily="18" charset="0"/>
            </a:endParaRPr>
          </a:p>
          <a:p>
            <a:pPr marL="0" indent="0">
              <a:buNone/>
            </a:pPr>
            <a:r>
              <a:rPr lang="da-DK" dirty="0">
                <a:latin typeface="Times New Roman" panose="02020603050405020304" pitchFamily="18" charset="0"/>
                <a:cs typeface="Times New Roman" panose="02020603050405020304" pitchFamily="18" charset="0"/>
              </a:rPr>
              <a:t>Retsplejelovens kapitel 43a, §470, stk1- se bemærkningerne senere – udelukker bedømmelse af, hvad der sker </a:t>
            </a:r>
            <a:r>
              <a:rPr lang="da-DK" i="1" dirty="0">
                <a:latin typeface="Times New Roman" panose="02020603050405020304" pitchFamily="18" charset="0"/>
                <a:cs typeface="Times New Roman" panose="02020603050405020304" pitchFamily="18" charset="0"/>
              </a:rPr>
              <a:t>før </a:t>
            </a:r>
            <a:r>
              <a:rPr lang="da-DK" dirty="0">
                <a:latin typeface="Times New Roman" panose="02020603050405020304" pitchFamily="18" charset="0"/>
                <a:cs typeface="Times New Roman" panose="02020603050405020304" pitchFamily="18" charset="0"/>
              </a:rPr>
              <a:t>den administrative frihedsberøvelse</a:t>
            </a:r>
          </a:p>
          <a:p>
            <a:pPr marL="0" indent="0">
              <a:buNone/>
            </a:pPr>
            <a:endParaRPr lang="da-DK" dirty="0">
              <a:latin typeface="Times New Roman" panose="02020603050405020304" pitchFamily="18" charset="0"/>
              <a:cs typeface="Times New Roman" panose="02020603050405020304" pitchFamily="18" charset="0"/>
            </a:endParaRPr>
          </a:p>
          <a:p>
            <a:pPr marL="0" indent="0">
              <a:buNone/>
            </a:pPr>
            <a:r>
              <a:rPr lang="da-DK" dirty="0">
                <a:latin typeface="Times New Roman" panose="02020603050405020304" pitchFamily="18" charset="0"/>
                <a:cs typeface="Times New Roman" panose="02020603050405020304" pitchFamily="18" charset="0"/>
              </a:rPr>
              <a:t>Grundlovens § 71, stk. 6 giver klar og utvetydig lovgrundlag for at prøve en frihedsberøvelse. Det er det borgeren, vort medlem, ønsker</a:t>
            </a:r>
            <a:endParaRPr lang="da-DK"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4273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AFC1FC-3133-8497-2412-D71A9ED06011}"/>
              </a:ext>
            </a:extLst>
          </p:cNvPr>
          <p:cNvSpPr>
            <a:spLocks noGrp="1"/>
          </p:cNvSpPr>
          <p:nvPr>
            <p:ph type="title"/>
          </p:nvPr>
        </p:nvSpPr>
        <p:spPr/>
        <p:txBody>
          <a:bodyPr>
            <a:normAutofit fontScale="90000"/>
          </a:bodyPr>
          <a:lstStyle/>
          <a:p>
            <a:pPr algn="ctr"/>
            <a:r>
              <a:rPr lang="da-DK" sz="3200" b="1" dirty="0">
                <a:latin typeface="Times New Roman" panose="02020603050405020304" pitchFamily="18" charset="0"/>
                <a:cs typeface="Times New Roman" panose="02020603050405020304" pitchFamily="18" charset="0"/>
              </a:rPr>
              <a:t>Retsplejelovens undtagelsesfri instruks i § 470, stk. 1. kortslutter borgerens grundlovssikrede rettigheder i grundlovens § 71, stk.6</a:t>
            </a:r>
          </a:p>
        </p:txBody>
      </p:sp>
      <p:sp>
        <p:nvSpPr>
          <p:cNvPr id="3" name="Pladsholder til indhold 2">
            <a:extLst>
              <a:ext uri="{FF2B5EF4-FFF2-40B4-BE49-F238E27FC236}">
                <a16:creationId xmlns:a16="http://schemas.microsoft.com/office/drawing/2014/main" id="{84BE4C15-3111-D1F7-13FD-B3CD41608271}"/>
              </a:ext>
            </a:extLst>
          </p:cNvPr>
          <p:cNvSpPr>
            <a:spLocks noGrp="1"/>
          </p:cNvSpPr>
          <p:nvPr>
            <p:ph idx="1"/>
          </p:nvPr>
        </p:nvSpPr>
        <p:spPr/>
        <p:txBody>
          <a:bodyPr/>
          <a:lstStyle/>
          <a:p>
            <a:pPr marL="0" indent="0">
              <a:buNone/>
            </a:pPr>
            <a:r>
              <a:rPr lang="da-DK" dirty="0"/>
              <a:t>U.2008.55</a:t>
            </a:r>
          </a:p>
          <a:p>
            <a:pPr marL="0" indent="0">
              <a:buNone/>
            </a:pPr>
            <a:r>
              <a:rPr lang="da-DK" dirty="0"/>
              <a:t>Ø.L.K. 7. september 2007 i kære 16. afd. nr. B.-1681-07</a:t>
            </a:r>
          </a:p>
          <a:p>
            <a:pPr marL="0" indent="0">
              <a:buNone/>
            </a:pPr>
            <a:endParaRPr lang="da-DK" dirty="0"/>
          </a:p>
          <a:p>
            <a:pPr marL="0" indent="0">
              <a:buNone/>
            </a:pPr>
            <a:r>
              <a:rPr lang="da-DK" dirty="0"/>
              <a:t>”A, der var blevet tvangsindlagt ved afgørelse truffet af overlægen, jf. psykiatrilovens  9, stk. 2, hvilket blev indbragt for retten, ønskede bevisførelse med henblik på prøvelse af egen læges handlinger forud for indlæggelsen. Landsretten fandt, at en sådan prøvelse i en situation, hvor tvangsindlæggelse efterfølgende var blevet besluttet, ligger uden for det, som retten kan prøve i medfør af psykiatrilovens § 37, stk. 1, jf. retsplejelovens § 470, stk1.”</a:t>
            </a:r>
          </a:p>
        </p:txBody>
      </p:sp>
    </p:spTree>
    <p:extLst>
      <p:ext uri="{BB962C8B-B14F-4D97-AF65-F5344CB8AC3E}">
        <p14:creationId xmlns:p14="http://schemas.microsoft.com/office/powerpoint/2010/main" val="3841017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8AE8C5-8C2A-4A8C-34C6-45C417439F97}"/>
              </a:ext>
            </a:extLst>
          </p:cNvPr>
          <p:cNvSpPr>
            <a:spLocks noGrp="1"/>
          </p:cNvSpPr>
          <p:nvPr>
            <p:ph type="title"/>
          </p:nvPr>
        </p:nvSpPr>
        <p:spPr/>
        <p:txBody>
          <a:bodyPr/>
          <a:lstStyle/>
          <a:p>
            <a:pPr algn="ctr"/>
            <a:r>
              <a:rPr lang="da-DK" b="1" dirty="0">
                <a:latin typeface="Times New Roman" panose="02020603050405020304" pitchFamily="18" charset="0"/>
                <a:cs typeface="Times New Roman" panose="02020603050405020304" pitchFamily="18" charset="0"/>
              </a:rPr>
              <a:t>minretssag.dk er ikke mulig at anvende</a:t>
            </a:r>
          </a:p>
        </p:txBody>
      </p:sp>
      <p:sp>
        <p:nvSpPr>
          <p:cNvPr id="3" name="Pladsholder til indhold 2">
            <a:extLst>
              <a:ext uri="{FF2B5EF4-FFF2-40B4-BE49-F238E27FC236}">
                <a16:creationId xmlns:a16="http://schemas.microsoft.com/office/drawing/2014/main" id="{CAFBE836-412A-7F48-4819-7A9097802DF2}"/>
              </a:ext>
            </a:extLst>
          </p:cNvPr>
          <p:cNvSpPr>
            <a:spLocks noGrp="1"/>
          </p:cNvSpPr>
          <p:nvPr>
            <p:ph idx="1"/>
          </p:nvPr>
        </p:nvSpPr>
        <p:spPr/>
        <p:txBody>
          <a:bodyPr/>
          <a:lstStyle/>
          <a:p>
            <a:pPr marL="0" indent="0">
              <a:buNone/>
            </a:pPr>
            <a:r>
              <a:rPr lang="da-DK" dirty="0">
                <a:latin typeface="Times New Roman" panose="02020603050405020304" pitchFamily="18" charset="0"/>
                <a:cs typeface="Times New Roman" panose="02020603050405020304" pitchFamily="18" charset="0"/>
              </a:rPr>
              <a:t>Retssager anlægges ved at benytte </a:t>
            </a:r>
            <a:r>
              <a:rPr lang="da-DK" dirty="0">
                <a:latin typeface="Times New Roman" panose="02020603050405020304" pitchFamily="18" charset="0"/>
                <a:cs typeface="Times New Roman" panose="02020603050405020304" pitchFamily="18" charset="0"/>
                <a:hlinkClick r:id="rId2"/>
              </a:rPr>
              <a:t>www.minretssag.dk</a:t>
            </a:r>
            <a:endParaRPr lang="da-DK" dirty="0">
              <a:latin typeface="Times New Roman" panose="02020603050405020304" pitchFamily="18" charset="0"/>
              <a:cs typeface="Times New Roman" panose="02020603050405020304" pitchFamily="18" charset="0"/>
            </a:endParaRPr>
          </a:p>
          <a:p>
            <a:pPr marL="0" indent="0">
              <a:buNone/>
            </a:pPr>
            <a:r>
              <a:rPr lang="da-DK" dirty="0">
                <a:latin typeface="Times New Roman" panose="02020603050405020304" pitchFamily="18" charset="0"/>
                <a:cs typeface="Times New Roman" panose="02020603050405020304" pitchFamily="18" charset="0"/>
              </a:rPr>
              <a:t>Retten i Aarhus henviste til det. Det er ikke muligt at benytte </a:t>
            </a:r>
            <a:r>
              <a:rPr lang="da-DK" dirty="0">
                <a:latin typeface="Times New Roman" panose="02020603050405020304" pitchFamily="18" charset="0"/>
                <a:cs typeface="Times New Roman" panose="02020603050405020304" pitchFamily="18" charset="0"/>
                <a:hlinkClick r:id="rId2"/>
              </a:rPr>
              <a:t>www.minretssag.dk</a:t>
            </a:r>
            <a:r>
              <a:rPr lang="da-DK" dirty="0">
                <a:latin typeface="Times New Roman" panose="02020603050405020304" pitchFamily="18" charset="0"/>
                <a:cs typeface="Times New Roman" panose="02020603050405020304" pitchFamily="18" charset="0"/>
              </a:rPr>
              <a:t> til en § 71 stk. 6 retssag</a:t>
            </a:r>
          </a:p>
          <a:p>
            <a:pPr marL="0" indent="0">
              <a:buNone/>
            </a:pPr>
            <a:r>
              <a:rPr lang="da-DK" dirty="0">
                <a:latin typeface="Times New Roman" panose="02020603050405020304" pitchFamily="18" charset="0"/>
                <a:cs typeface="Times New Roman" panose="02020603050405020304" pitchFamily="18" charset="0"/>
              </a:rPr>
              <a:t>Det er vildledning (magtfordrejningslæren) – ikke vejledning</a:t>
            </a:r>
          </a:p>
          <a:p>
            <a:pPr marL="0" indent="0">
              <a:buNone/>
            </a:pPr>
            <a:r>
              <a:rPr lang="da-DK" dirty="0">
                <a:latin typeface="Times New Roman" panose="02020603050405020304" pitchFamily="18" charset="0"/>
                <a:cs typeface="Times New Roman" panose="02020603050405020304" pitchFamily="18" charset="0"/>
              </a:rPr>
              <a:t>Tydelig og for sagen relevant vejledning blev nægtet af personalet ved Retten i Aarhus</a:t>
            </a:r>
          </a:p>
          <a:p>
            <a:pPr marL="0" indent="0">
              <a:buNone/>
            </a:pPr>
            <a:r>
              <a:rPr lang="da-DK" dirty="0">
                <a:latin typeface="Times New Roman" panose="02020603050405020304" pitchFamily="18" charset="0"/>
                <a:cs typeface="Times New Roman" panose="02020603050405020304" pitchFamily="18" charset="0"/>
              </a:rPr>
              <a:t>Domsstolsstyrelsen er spurgt om manglerne i </a:t>
            </a:r>
            <a:r>
              <a:rPr lang="da-DK" dirty="0">
                <a:latin typeface="Times New Roman" panose="02020603050405020304" pitchFamily="18" charset="0"/>
                <a:cs typeface="Times New Roman" panose="02020603050405020304" pitchFamily="18" charset="0"/>
                <a:hlinkClick r:id="rId2"/>
              </a:rPr>
              <a:t>www.minretssag.dk</a:t>
            </a:r>
            <a:r>
              <a:rPr lang="da-DK" dirty="0">
                <a:latin typeface="Times New Roman" panose="02020603050405020304" pitchFamily="18" charset="0"/>
                <a:cs typeface="Times New Roman" panose="02020603050405020304" pitchFamily="18" charset="0"/>
              </a:rPr>
              <a:t> den 16. juli 2023,</a:t>
            </a:r>
            <a:r>
              <a:rPr lang="da-DK" dirty="0">
                <a:solidFill>
                  <a:srgbClr val="FF0000"/>
                </a:solidFill>
                <a:latin typeface="Times New Roman" panose="02020603050405020304" pitchFamily="18" charset="0"/>
                <a:cs typeface="Times New Roman" panose="02020603050405020304" pitchFamily="18" charset="0"/>
              </a:rPr>
              <a:t> </a:t>
            </a:r>
            <a:r>
              <a:rPr lang="da-DK" dirty="0">
                <a:latin typeface="Times New Roman" panose="02020603050405020304" pitchFamily="18" charset="0"/>
                <a:cs typeface="Times New Roman" panose="02020603050405020304" pitchFamily="18" charset="0"/>
              </a:rPr>
              <a:t>men de har ikke svaret</a:t>
            </a:r>
          </a:p>
        </p:txBody>
      </p:sp>
    </p:spTree>
    <p:extLst>
      <p:ext uri="{BB962C8B-B14F-4D97-AF65-F5344CB8AC3E}">
        <p14:creationId xmlns:p14="http://schemas.microsoft.com/office/powerpoint/2010/main" val="1020528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A56E28-177B-58B6-042D-E13851E936BE}"/>
              </a:ext>
            </a:extLst>
          </p:cNvPr>
          <p:cNvSpPr>
            <a:spLocks noGrp="1"/>
          </p:cNvSpPr>
          <p:nvPr>
            <p:ph type="title"/>
          </p:nvPr>
        </p:nvSpPr>
        <p:spPr/>
        <p:txBody>
          <a:bodyPr/>
          <a:lstStyle/>
          <a:p>
            <a:r>
              <a:rPr lang="da-DK" b="1" dirty="0">
                <a:latin typeface="Times New Roman" panose="02020603050405020304" pitchFamily="18" charset="0"/>
                <a:cs typeface="Times New Roman" panose="02020603050405020304" pitchFamily="18" charset="0"/>
              </a:rPr>
              <a:t>Proces om forløbet op til frihedsberøvelsen</a:t>
            </a:r>
          </a:p>
        </p:txBody>
      </p:sp>
      <p:sp>
        <p:nvSpPr>
          <p:cNvPr id="3" name="Pladsholder til indhold 2">
            <a:extLst>
              <a:ext uri="{FF2B5EF4-FFF2-40B4-BE49-F238E27FC236}">
                <a16:creationId xmlns:a16="http://schemas.microsoft.com/office/drawing/2014/main" id="{DC7F7091-7F1F-91F4-A882-7E02CD9AE5D1}"/>
              </a:ext>
            </a:extLst>
          </p:cNvPr>
          <p:cNvSpPr>
            <a:spLocks noGrp="1"/>
          </p:cNvSpPr>
          <p:nvPr>
            <p:ph idx="1"/>
          </p:nvPr>
        </p:nvSpPr>
        <p:spPr/>
        <p:txBody>
          <a:bodyPr>
            <a:normAutofit fontScale="92500" lnSpcReduction="10000"/>
          </a:bodyPr>
          <a:lstStyle/>
          <a:p>
            <a:pPr marL="0" lvl="0" indent="0">
              <a:buNone/>
              <a:tabLst>
                <a:tab pos="457200" algn="l"/>
              </a:tabLst>
            </a:pPr>
            <a:endParaRPr lang="da-DK" sz="1800" dirty="0">
              <a:effectLst/>
              <a:latin typeface="Calibri" panose="020F0502020204030204" pitchFamily="34" charset="0"/>
              <a:ea typeface="Calibri" panose="020F0502020204030204" pitchFamily="34" charset="0"/>
            </a:endParaRPr>
          </a:p>
          <a:p>
            <a:pPr marL="0" lvl="0" indent="0">
              <a:buNone/>
              <a:tabLst>
                <a:tab pos="457200" algn="l"/>
              </a:tabLst>
            </a:pPr>
            <a:r>
              <a:rPr lang="da-DK" sz="1800" dirty="0">
                <a:effectLst/>
                <a:latin typeface="Times New Roman" panose="02020603050405020304" pitchFamily="18" charset="0"/>
                <a:ea typeface="Calibri" panose="020F0502020204030204" pitchFamily="34" charset="0"/>
                <a:cs typeface="Times New Roman" panose="02020603050405020304" pitchFamily="18" charset="0"/>
              </a:rPr>
              <a:t>Borgeren ønsker retssag om processen </a:t>
            </a:r>
            <a:r>
              <a:rPr lang="da-DK" sz="1800" b="1" dirty="0">
                <a:effectLst/>
                <a:latin typeface="Times New Roman" panose="02020603050405020304" pitchFamily="18" charset="0"/>
                <a:ea typeface="Calibri" panose="020F0502020204030204" pitchFamily="34" charset="0"/>
                <a:cs typeface="Times New Roman" panose="02020603050405020304" pitchFamily="18" charset="0"/>
              </a:rPr>
              <a:t>forud </a:t>
            </a:r>
            <a:r>
              <a:rPr lang="da-DK" sz="1800" dirty="0">
                <a:effectLst/>
                <a:latin typeface="Times New Roman" panose="02020603050405020304" pitchFamily="18" charset="0"/>
                <a:ea typeface="Calibri" panose="020F0502020204030204" pitchFamily="34" charset="0"/>
                <a:cs typeface="Times New Roman" panose="02020603050405020304" pitchFamily="18" charset="0"/>
              </a:rPr>
              <a:t>for den administrative frihedsberøvelse intensivt prøvet  efter Grundlovens § 71, stk. 6 – Retten i Aarhus vil kun give procesmulighed for, hvad er sket efter den administrative frihedsberøvelse, og det er noget helt andet.</a:t>
            </a:r>
          </a:p>
          <a:p>
            <a:pPr marL="0" lvl="0" indent="0">
              <a:buNone/>
              <a:tabLst>
                <a:tab pos="457200" algn="l"/>
              </a:tabLst>
            </a:pPr>
            <a:endParaRPr lang="da-DK" sz="1800" dirty="0">
              <a:latin typeface="Times New Roman" panose="02020603050405020304" pitchFamily="18" charset="0"/>
              <a:ea typeface="Calibri" panose="020F0502020204030204" pitchFamily="34" charset="0"/>
              <a:cs typeface="Times New Roman" panose="02020603050405020304" pitchFamily="18" charset="0"/>
            </a:endParaRPr>
          </a:p>
          <a:p>
            <a:pPr marL="0" lvl="0" indent="0">
              <a:buNone/>
              <a:tabLst>
                <a:tab pos="457200" algn="l"/>
              </a:tabLst>
            </a:pPr>
            <a:r>
              <a:rPr lang="da-DK" sz="1800" dirty="0">
                <a:effectLst/>
                <a:latin typeface="Times New Roman" panose="02020603050405020304" pitchFamily="18" charset="0"/>
                <a:ea typeface="Calibri" panose="020F0502020204030204" pitchFamily="34" charset="0"/>
                <a:cs typeface="Times New Roman" panose="02020603050405020304" pitchFamily="18" charset="0"/>
              </a:rPr>
              <a:t>Problemerne er bl.a. i én af sagerne:</a:t>
            </a:r>
          </a:p>
          <a:p>
            <a:pPr marL="0" lvl="0" indent="0">
              <a:buNone/>
              <a:tabLst>
                <a:tab pos="457200" algn="l"/>
              </a:tabLst>
            </a:pPr>
            <a:r>
              <a:rPr lang="da-DK" sz="1800" dirty="0">
                <a:latin typeface="Times New Roman" panose="02020603050405020304" pitchFamily="18" charset="0"/>
                <a:ea typeface="Calibri" panose="020F0502020204030204" pitchFamily="34" charset="0"/>
                <a:cs typeface="Times New Roman" panose="02020603050405020304" pitchFamily="18" charset="0"/>
              </a:rPr>
              <a:t>1. Borgernes ønske om en sag er afvist af læge, Aarhus Kommune, Østjyllands Politi og Retten i Aarhus</a:t>
            </a:r>
          </a:p>
          <a:p>
            <a:pPr marL="0" lvl="0" indent="0">
              <a:buNone/>
              <a:tabLst>
                <a:tab pos="457200" algn="l"/>
              </a:tabLst>
            </a:pPr>
            <a:r>
              <a:rPr lang="da-DK" sz="1800" dirty="0">
                <a:effectLst/>
                <a:latin typeface="Times New Roman" panose="02020603050405020304" pitchFamily="18" charset="0"/>
                <a:ea typeface="Calibri" panose="020F0502020204030204" pitchFamily="34" charset="0"/>
                <a:cs typeface="Times New Roman" panose="02020603050405020304" pitchFamily="18" charset="0"/>
              </a:rPr>
              <a:t>2. Den læge, som underskriver hospitalets papirer, har ikke, som loven kræver, undersøgt patienten. Han erklærer overfor praktiserende læge, at borgeren har udøvet ”personfarlig kriminalitet” uden gyldig dokumentation</a:t>
            </a:r>
          </a:p>
          <a:p>
            <a:pPr marL="0" lvl="0" indent="0">
              <a:buNone/>
              <a:tabLst>
                <a:tab pos="457200" algn="l"/>
              </a:tabLst>
            </a:pPr>
            <a:r>
              <a:rPr lang="da-DK" sz="1800" dirty="0">
                <a:latin typeface="Times New Roman" panose="02020603050405020304" pitchFamily="18" charset="0"/>
                <a:ea typeface="Calibri" panose="020F0502020204030204" pitchFamily="34" charset="0"/>
                <a:cs typeface="Times New Roman" panose="02020603050405020304" pitchFamily="18" charset="0"/>
              </a:rPr>
              <a:t>3. Borgerens søster tillægges urigtigt en bekymringshenvendelse af bostøtten</a:t>
            </a:r>
          </a:p>
          <a:p>
            <a:pPr marL="0" lvl="0" indent="0">
              <a:buNone/>
              <a:tabLst>
                <a:tab pos="457200" algn="l"/>
              </a:tabLst>
            </a:pPr>
            <a:r>
              <a:rPr lang="da-DK" sz="1800" dirty="0">
                <a:effectLst/>
                <a:latin typeface="Times New Roman" panose="02020603050405020304" pitchFamily="18" charset="0"/>
                <a:ea typeface="Calibri" panose="020F0502020204030204" pitchFamily="34" charset="0"/>
                <a:cs typeface="Times New Roman" panose="02020603050405020304" pitchFamily="18" charset="0"/>
              </a:rPr>
              <a:t>4. Borgerens bostøtte påstår urigtigt flere personers bekymringshenvendelser</a:t>
            </a:r>
          </a:p>
          <a:p>
            <a:pPr marL="0" lvl="0" indent="0">
              <a:buNone/>
              <a:tabLst>
                <a:tab pos="457200" algn="l"/>
              </a:tabLst>
            </a:pPr>
            <a:r>
              <a:rPr lang="da-DK" sz="1800" dirty="0">
                <a:latin typeface="Times New Roman" panose="02020603050405020304" pitchFamily="18" charset="0"/>
                <a:ea typeface="Calibri" panose="020F0502020204030204" pitchFamily="34" charset="0"/>
                <a:cs typeface="Times New Roman" panose="02020603050405020304" pitchFamily="18" charset="0"/>
              </a:rPr>
              <a:t>5. Båndet fra Afhøringen i Retten i Aarhus er på forunderlig vis forsvundet</a:t>
            </a:r>
            <a:endParaRPr lang="da-DK"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buNone/>
              <a:tabLst>
                <a:tab pos="457200" algn="l"/>
              </a:tabLst>
            </a:pPr>
            <a:r>
              <a:rPr lang="da-DK" sz="1800" b="1" dirty="0">
                <a:latin typeface="Times New Roman" panose="02020603050405020304" pitchFamily="18" charset="0"/>
                <a:ea typeface="Calibri" panose="020F0502020204030204" pitchFamily="34" charset="0"/>
                <a:cs typeface="Times New Roman" panose="02020603050405020304" pitchFamily="18" charset="0"/>
              </a:rPr>
              <a:t>Derfor er det processen op til frihedsberøvelsen, som skal være sagens fokus og emne. Det er Grundlovens § 71 stk. 6</a:t>
            </a:r>
            <a:endParaRPr lang="da-DK"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buNone/>
              <a:tabLst>
                <a:tab pos="457200" algn="l"/>
              </a:tabLst>
            </a:pPr>
            <a:endParaRPr lang="da-DK" sz="1800" dirty="0">
              <a:effectLst/>
              <a:latin typeface="Calibri" panose="020F0502020204030204" pitchFamily="34" charset="0"/>
              <a:ea typeface="Calibri" panose="020F0502020204030204" pitchFamily="34" charset="0"/>
            </a:endParaRPr>
          </a:p>
          <a:p>
            <a:pPr marL="342900" lvl="0" indent="-342900">
              <a:buFont typeface="+mj-lt"/>
              <a:buAutoNum type="arabicPeriod"/>
              <a:tabLst>
                <a:tab pos="457200" algn="l"/>
              </a:tabLst>
            </a:pPr>
            <a:endParaRPr lang="da-DK" sz="1800" dirty="0">
              <a:effectLst/>
              <a:latin typeface="Calibri" panose="020F0502020204030204" pitchFamily="34" charset="0"/>
              <a:ea typeface="Calibri" panose="020F0502020204030204" pitchFamily="34" charset="0"/>
            </a:endParaRPr>
          </a:p>
          <a:p>
            <a:pPr marL="0" lvl="0" indent="0">
              <a:buNone/>
              <a:tabLst>
                <a:tab pos="457200" algn="l"/>
              </a:tabLst>
            </a:pPr>
            <a:endParaRPr lang="da-DK" sz="1800" dirty="0">
              <a:effectLst/>
              <a:latin typeface="Calibri" panose="020F0502020204030204" pitchFamily="34" charset="0"/>
              <a:ea typeface="Calibri" panose="020F0502020204030204" pitchFamily="34" charset="0"/>
            </a:endParaRPr>
          </a:p>
          <a:p>
            <a:endParaRPr lang="da-DK" dirty="0"/>
          </a:p>
        </p:txBody>
      </p:sp>
    </p:spTree>
    <p:extLst>
      <p:ext uri="{BB962C8B-B14F-4D97-AF65-F5344CB8AC3E}">
        <p14:creationId xmlns:p14="http://schemas.microsoft.com/office/powerpoint/2010/main" val="2600265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B7301B0-E37E-CA72-F687-CDA504959047}"/>
              </a:ext>
            </a:extLst>
          </p:cNvPr>
          <p:cNvSpPr>
            <a:spLocks noGrp="1"/>
          </p:cNvSpPr>
          <p:nvPr>
            <p:ph type="title"/>
          </p:nvPr>
        </p:nvSpPr>
        <p:spPr/>
        <p:txBody>
          <a:bodyPr>
            <a:normAutofit/>
          </a:bodyPr>
          <a:lstStyle/>
          <a:p>
            <a:r>
              <a:rPr lang="da-DK" sz="4000" b="1" dirty="0">
                <a:latin typeface="Times New Roman" panose="02020603050405020304" pitchFamily="18" charset="0"/>
                <a:cs typeface="Times New Roman" panose="02020603050405020304" pitchFamily="18" charset="0"/>
              </a:rPr>
              <a:t>Klage til EU for brud på retsstatsprincippet</a:t>
            </a:r>
          </a:p>
        </p:txBody>
      </p:sp>
      <p:sp>
        <p:nvSpPr>
          <p:cNvPr id="3" name="Pladsholder til indhold 2">
            <a:extLst>
              <a:ext uri="{FF2B5EF4-FFF2-40B4-BE49-F238E27FC236}">
                <a16:creationId xmlns:a16="http://schemas.microsoft.com/office/drawing/2014/main" id="{44C30026-5CEC-E345-2F45-E13D20CF7700}"/>
              </a:ext>
            </a:extLst>
          </p:cNvPr>
          <p:cNvSpPr>
            <a:spLocks noGrp="1"/>
          </p:cNvSpPr>
          <p:nvPr>
            <p:ph idx="1"/>
          </p:nvPr>
        </p:nvSpPr>
        <p:spPr/>
        <p:txBody>
          <a:bodyPr>
            <a:normAutofit fontScale="85000" lnSpcReduction="10000"/>
          </a:bodyPr>
          <a:lstStyle/>
          <a:p>
            <a:pPr marL="0" indent="0">
              <a:buNone/>
            </a:pPr>
            <a:r>
              <a:rPr lang="da-DK" dirty="0">
                <a:latin typeface="Times New Roman" panose="02020603050405020304" pitchFamily="18" charset="0"/>
                <a:cs typeface="Times New Roman" panose="02020603050405020304" pitchFamily="18" charset="0"/>
              </a:rPr>
              <a:t>Retten i Aarhus har ved kendelse den 23. august 2023 ophævet den ufravigelige grundlovs § 71, stk. 6  med almindelig lov, og derfor stillet vores medlem en anden retssag i udsigt md andre sagsparter, end den vores medlem oprindeligt begærede</a:t>
            </a:r>
          </a:p>
          <a:p>
            <a:pPr marL="0" indent="0">
              <a:buNone/>
            </a:pPr>
            <a:endParaRPr lang="da-DK" dirty="0">
              <a:latin typeface="Times New Roman" panose="02020603050405020304" pitchFamily="18" charset="0"/>
              <a:cs typeface="Times New Roman" panose="02020603050405020304" pitchFamily="18" charset="0"/>
            </a:endParaRPr>
          </a:p>
          <a:p>
            <a:pPr marL="0" indent="0">
              <a:buNone/>
            </a:pPr>
            <a:r>
              <a:rPr lang="da-DK" dirty="0">
                <a:latin typeface="Times New Roman" panose="02020603050405020304" pitchFamily="18" charset="0"/>
                <a:cs typeface="Times New Roman" panose="02020603050405020304" pitchFamily="18" charset="0"/>
              </a:rPr>
              <a:t>Sagen er suspenderet ved Aarhus Byret</a:t>
            </a:r>
          </a:p>
          <a:p>
            <a:pPr marL="0" indent="0">
              <a:buNone/>
            </a:pPr>
            <a:endParaRPr lang="da-DK" dirty="0">
              <a:latin typeface="Times New Roman" panose="02020603050405020304" pitchFamily="18" charset="0"/>
              <a:cs typeface="Times New Roman" panose="02020603050405020304" pitchFamily="18" charset="0"/>
            </a:endParaRPr>
          </a:p>
          <a:p>
            <a:pPr marL="0" indent="0">
              <a:buNone/>
            </a:pPr>
            <a:r>
              <a:rPr lang="da-DK" dirty="0">
                <a:latin typeface="Times New Roman" panose="02020603050405020304" pitchFamily="18" charset="0"/>
                <a:cs typeface="Times New Roman" panose="02020603050405020304" pitchFamily="18" charset="0"/>
              </a:rPr>
              <a:t>Vi må desværre klage til EU for Kongeriget Danmarks brud på retsstatsprincippet</a:t>
            </a:r>
          </a:p>
          <a:p>
            <a:pPr marL="0" indent="0">
              <a:buNone/>
            </a:pPr>
            <a:endParaRPr lang="da-DK" dirty="0">
              <a:latin typeface="Times New Roman" panose="02020603050405020304" pitchFamily="18" charset="0"/>
              <a:cs typeface="Times New Roman" panose="02020603050405020304" pitchFamily="18" charset="0"/>
            </a:endParaRPr>
          </a:p>
          <a:p>
            <a:pPr marL="0" indent="0">
              <a:buNone/>
            </a:pPr>
            <a:r>
              <a:rPr lang="da-DK" b="1" dirty="0">
                <a:latin typeface="Times New Roman" panose="02020603050405020304" pitchFamily="18" charset="0"/>
                <a:cs typeface="Times New Roman" panose="02020603050405020304" pitchFamily="18" charset="0"/>
              </a:rPr>
              <a:t>Det er uværdigt og stridende med retsstatsprincipperne og bestemmelserne i handicapkonventionen, at det skal være så svært for landets svageste at få prøvet deres grundlovssikrede rettigheder</a:t>
            </a:r>
          </a:p>
        </p:txBody>
      </p:sp>
    </p:spTree>
    <p:extLst>
      <p:ext uri="{BB962C8B-B14F-4D97-AF65-F5344CB8AC3E}">
        <p14:creationId xmlns:p14="http://schemas.microsoft.com/office/powerpoint/2010/main" val="1195357437"/>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1525</TotalTime>
  <Words>1277</Words>
  <Application>Microsoft Office PowerPoint</Application>
  <PresentationFormat>Widescreen</PresentationFormat>
  <Paragraphs>78</Paragraphs>
  <Slides>12</Slides>
  <Notes>0</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12</vt:i4>
      </vt:variant>
    </vt:vector>
  </HeadingPairs>
  <TitlesOfParts>
    <vt:vector size="17" baseType="lpstr">
      <vt:lpstr>Arial</vt:lpstr>
      <vt:lpstr>Calibri</vt:lpstr>
      <vt:lpstr>Calibri Light</vt:lpstr>
      <vt:lpstr>Times New Roman</vt:lpstr>
      <vt:lpstr>Office-tema</vt:lpstr>
      <vt:lpstr>Foretræde for Folketingets Sundheds-, Rets- og § 71-udvalget Den 12. september 2023 kl. 14.00  Foretræde om borgernes manglende mulighed for den udvidede domstolsprøvelse af ”materielle fejl” Grundlovens § 71 stk. 6 og en systemfejl</vt:lpstr>
      <vt:lpstr>Handicapkonventionen artikel 12 og 13</vt:lpstr>
      <vt:lpstr>Mange frihedsberøves administrativt</vt:lpstr>
      <vt:lpstr>Grundlovens § 71, stk. 6 anvendes ikke og ophæves ved almindelig lov i flere sager </vt:lpstr>
      <vt:lpstr>Behandling efter kapitel 43a i retsplejeloven</vt:lpstr>
      <vt:lpstr>Retsplejelovens undtagelsesfri instruks i § 470, stk. 1. kortslutter borgerens grundlovssikrede rettigheder i grundlovens § 71, stk.6</vt:lpstr>
      <vt:lpstr>minretssag.dk er ikke mulig at anvende</vt:lpstr>
      <vt:lpstr>Proces om forløbet op til frihedsberøvelsen</vt:lpstr>
      <vt:lpstr>Klage til EU for brud på retsstatsprincippet</vt:lpstr>
      <vt:lpstr>Hvad kan I gøre?</vt:lpstr>
      <vt:lpstr>Tak – Er der spørgsmål?</vt:lpstr>
      <vt:lpstr>PowerPoint-præsentation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Foretræde for Folketingets Sundheds-, Rets- og § 71-udvalget Den 12. september 2023 kl. 14.00</dc:title>
  <dc:creator>Ana Maria Martins da Costa Santos Langkilde</dc:creator>
  <cp:lastModifiedBy>Ana Maria Martins da Costa Santos Langkilde</cp:lastModifiedBy>
  <cp:revision>16</cp:revision>
  <dcterms:created xsi:type="dcterms:W3CDTF">2023-09-10T08:12:11Z</dcterms:created>
  <dcterms:modified xsi:type="dcterms:W3CDTF">2023-09-12T11:32:38Z</dcterms:modified>
</cp:coreProperties>
</file>